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335" r:id="rId3"/>
    <p:sldId id="340" r:id="rId4"/>
    <p:sldId id="300" r:id="rId5"/>
    <p:sldId id="289" r:id="rId6"/>
    <p:sldId id="347" r:id="rId7"/>
    <p:sldId id="285" r:id="rId8"/>
    <p:sldId id="348" r:id="rId9"/>
    <p:sldId id="394" r:id="rId10"/>
    <p:sldId id="395" r:id="rId11"/>
    <p:sldId id="409" r:id="rId12"/>
    <p:sldId id="396" r:id="rId13"/>
    <p:sldId id="397" r:id="rId14"/>
    <p:sldId id="398" r:id="rId15"/>
    <p:sldId id="399" r:id="rId16"/>
    <p:sldId id="400" r:id="rId17"/>
    <p:sldId id="402" r:id="rId18"/>
    <p:sldId id="403" r:id="rId19"/>
    <p:sldId id="404" r:id="rId20"/>
    <p:sldId id="406" r:id="rId21"/>
    <p:sldId id="410" r:id="rId22"/>
    <p:sldId id="390" r:id="rId23"/>
    <p:sldId id="287" r:id="rId24"/>
    <p:sldId id="351" r:id="rId25"/>
    <p:sldId id="353" r:id="rId26"/>
    <p:sldId id="388" r:id="rId27"/>
    <p:sldId id="389" r:id="rId28"/>
    <p:sldId id="407" r:id="rId29"/>
    <p:sldId id="336" r:id="rId30"/>
    <p:sldId id="339" r:id="rId31"/>
    <p:sldId id="357" r:id="rId32"/>
    <p:sldId id="359" r:id="rId33"/>
    <p:sldId id="360" r:id="rId34"/>
    <p:sldId id="362" r:id="rId35"/>
    <p:sldId id="363" r:id="rId36"/>
    <p:sldId id="408" r:id="rId37"/>
    <p:sldId id="368" r:id="rId38"/>
    <p:sldId id="307" r:id="rId39"/>
    <p:sldId id="373" r:id="rId40"/>
    <p:sldId id="374" r:id="rId41"/>
    <p:sldId id="375" r:id="rId42"/>
    <p:sldId id="376" r:id="rId43"/>
    <p:sldId id="377" r:id="rId44"/>
    <p:sldId id="378" r:id="rId45"/>
    <p:sldId id="379" r:id="rId46"/>
    <p:sldId id="382" r:id="rId47"/>
    <p:sldId id="383" r:id="rId48"/>
    <p:sldId id="384" r:id="rId49"/>
    <p:sldId id="319" r:id="rId50"/>
    <p:sldId id="369" r:id="rId51"/>
    <p:sldId id="413" r:id="rId52"/>
    <p:sldId id="322" r:id="rId53"/>
    <p:sldId id="385" r:id="rId54"/>
    <p:sldId id="411" r:id="rId55"/>
    <p:sldId id="355" r:id="rId56"/>
    <p:sldId id="326" r:id="rId57"/>
    <p:sldId id="328" r:id="rId58"/>
    <p:sldId id="412" r:id="rId59"/>
    <p:sldId id="386" r:id="rId60"/>
    <p:sldId id="334"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yanyan" initials="lyy" lastIdx="1" clrIdx="0">
    <p:extLst>
      <p:ext uri="{19B8F6BF-5375-455C-9EA6-DF929625EA0E}">
        <p15:presenceInfo xmlns="" xmlns:p15="http://schemas.microsoft.com/office/powerpoint/2012/main" userId="lanyany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2205" autoAdjust="0"/>
    <p:restoredTop sz="83784" autoAdjust="0"/>
  </p:normalViewPr>
  <p:slideViewPr>
    <p:cSldViewPr snapToGrid="0">
      <p:cViewPr varScale="1">
        <p:scale>
          <a:sx n="55" d="100"/>
          <a:sy n="55" d="100"/>
        </p:scale>
        <p:origin x="-456"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5" Type="http://schemas.openxmlformats.org/officeDocument/2006/relationships/image" Target="../media/image137.wmf"/><Relationship Id="rId4" Type="http://schemas.openxmlformats.org/officeDocument/2006/relationships/image" Target="../media/image13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3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5" Type="http://schemas.openxmlformats.org/officeDocument/2006/relationships/image" Target="../media/image152.wmf"/><Relationship Id="rId4" Type="http://schemas.openxmlformats.org/officeDocument/2006/relationships/image" Target="../media/image1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5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5" Type="http://schemas.openxmlformats.org/officeDocument/2006/relationships/image" Target="../media/image88.wmf"/><Relationship Id="rId4" Type="http://schemas.openxmlformats.org/officeDocument/2006/relationships/image" Target="../media/image8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05864-3EA9-4BBA-AD10-6CD1F69BBEFC}" type="datetimeFigureOut">
              <a:rPr lang="zh-CN" altLang="en-US" smtClean="0"/>
              <a:pPr/>
              <a:t>2021/10/11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5D2AD-2A27-4B52-8568-C847E352D5E4}" type="slidenum">
              <a:rPr lang="zh-CN" altLang="en-US" smtClean="0"/>
              <a:pPr/>
              <a:t>‹#›</a:t>
            </a:fld>
            <a:endParaRPr lang="zh-CN" altLang="en-US"/>
          </a:p>
        </p:txBody>
      </p:sp>
    </p:spTree>
    <p:extLst>
      <p:ext uri="{BB962C8B-B14F-4D97-AF65-F5344CB8AC3E}">
        <p14:creationId xmlns="" xmlns:p14="http://schemas.microsoft.com/office/powerpoint/2010/main" val="119705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1</a:t>
            </a:fld>
            <a:endParaRPr lang="zh-CN" altLang="en-US"/>
          </a:p>
        </p:txBody>
      </p:sp>
    </p:spTree>
    <p:extLst>
      <p:ext uri="{BB962C8B-B14F-4D97-AF65-F5344CB8AC3E}">
        <p14:creationId xmlns="" xmlns:p14="http://schemas.microsoft.com/office/powerpoint/2010/main" val="265260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李世石</a:t>
            </a:r>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18</a:t>
            </a:fld>
            <a:endParaRPr lang="zh-CN" altLang="en-US"/>
          </a:p>
        </p:txBody>
      </p:sp>
    </p:spTree>
    <p:extLst>
      <p:ext uri="{BB962C8B-B14F-4D97-AF65-F5344CB8AC3E}">
        <p14:creationId xmlns="" xmlns:p14="http://schemas.microsoft.com/office/powerpoint/2010/main" val="610896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29</a:t>
            </a:fld>
            <a:endParaRPr lang="zh-CN" altLang="en-US"/>
          </a:p>
        </p:txBody>
      </p:sp>
    </p:spTree>
    <p:extLst>
      <p:ext uri="{BB962C8B-B14F-4D97-AF65-F5344CB8AC3E}">
        <p14:creationId xmlns="" xmlns:p14="http://schemas.microsoft.com/office/powerpoint/2010/main" val="94074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FDEBFC-96A6-4809-8E48-E996BBA997B0}" type="slidenum">
              <a:rPr lang="zh-CN" altLang="en-US" smtClean="0"/>
              <a:pPr/>
              <a:t>30</a:t>
            </a:fld>
            <a:endParaRPr lang="zh-CN" altLang="en-US"/>
          </a:p>
        </p:txBody>
      </p:sp>
    </p:spTree>
    <p:extLst>
      <p:ext uri="{BB962C8B-B14F-4D97-AF65-F5344CB8AC3E}">
        <p14:creationId xmlns="" xmlns:p14="http://schemas.microsoft.com/office/powerpoint/2010/main" val="2595481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44</a:t>
            </a:fld>
            <a:endParaRPr lang="zh-CN" altLang="en-US"/>
          </a:p>
        </p:txBody>
      </p:sp>
    </p:spTree>
    <p:extLst>
      <p:ext uri="{BB962C8B-B14F-4D97-AF65-F5344CB8AC3E}">
        <p14:creationId xmlns="" xmlns:p14="http://schemas.microsoft.com/office/powerpoint/2010/main" val="1614009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81FDEBFC-96A6-4809-8E48-E996BBA997B0}" type="slidenum">
              <a:rPr lang="zh-CN" altLang="en-US" smtClean="0"/>
              <a:pPr/>
              <a:t>45</a:t>
            </a:fld>
            <a:endParaRPr lang="zh-CN" altLang="en-US"/>
          </a:p>
        </p:txBody>
      </p:sp>
    </p:spTree>
    <p:extLst>
      <p:ext uri="{BB962C8B-B14F-4D97-AF65-F5344CB8AC3E}">
        <p14:creationId xmlns="" xmlns:p14="http://schemas.microsoft.com/office/powerpoint/2010/main" val="3569819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FDEBFC-96A6-4809-8E48-E996BBA997B0}" type="slidenum">
              <a:rPr lang="zh-CN" altLang="en-US" smtClean="0"/>
              <a:pPr/>
              <a:t>46</a:t>
            </a:fld>
            <a:endParaRPr lang="zh-CN" altLang="en-US"/>
          </a:p>
        </p:txBody>
      </p:sp>
    </p:spTree>
    <p:extLst>
      <p:ext uri="{BB962C8B-B14F-4D97-AF65-F5344CB8AC3E}">
        <p14:creationId xmlns="" xmlns:p14="http://schemas.microsoft.com/office/powerpoint/2010/main" val="92335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47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49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平方损失函数</a:t>
            </a:r>
            <a:endParaRPr lang="zh-CN" altLang="en-US" dirty="0"/>
          </a:p>
        </p:txBody>
      </p:sp>
      <p:sp>
        <p:nvSpPr>
          <p:cNvPr id="4" name="灯片编号占位符 3"/>
          <p:cNvSpPr>
            <a:spLocks noGrp="1"/>
          </p:cNvSpPr>
          <p:nvPr>
            <p:ph type="sldNum" sz="quarter" idx="10"/>
          </p:nvPr>
        </p:nvSpPr>
        <p:spPr/>
        <p:txBody>
          <a:bodyPr/>
          <a:lstStyle/>
          <a:p>
            <a:fld id="{81FDEBFC-96A6-4809-8E48-E996BBA997B0}" type="slidenum">
              <a:rPr lang="zh-CN" altLang="en-US" smtClean="0"/>
              <a:pPr/>
              <a:t>50</a:t>
            </a:fld>
            <a:endParaRPr lang="zh-CN" altLang="en-US"/>
          </a:p>
        </p:txBody>
      </p:sp>
    </p:spTree>
    <p:extLst>
      <p:ext uri="{BB962C8B-B14F-4D97-AF65-F5344CB8AC3E}">
        <p14:creationId xmlns="" xmlns:p14="http://schemas.microsoft.com/office/powerpoint/2010/main" val="425153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3</a:t>
            </a:fld>
            <a:endParaRPr lang="zh-CN" altLang="en-US"/>
          </a:p>
        </p:txBody>
      </p:sp>
    </p:spTree>
    <p:extLst>
      <p:ext uri="{BB962C8B-B14F-4D97-AF65-F5344CB8AC3E}">
        <p14:creationId xmlns="" xmlns:p14="http://schemas.microsoft.com/office/powerpoint/2010/main" val="2049405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54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55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56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FDEBFC-96A6-4809-8E48-E996BBA997B0}" type="slidenum">
              <a:rPr lang="zh-CN" altLang="en-US" smtClean="0"/>
              <a:pPr/>
              <a:t>59</a:t>
            </a:fld>
            <a:endParaRPr lang="zh-CN" altLang="en-US"/>
          </a:p>
        </p:txBody>
      </p:sp>
    </p:spTree>
    <p:extLst>
      <p:ext uri="{BB962C8B-B14F-4D97-AF65-F5344CB8AC3E}">
        <p14:creationId xmlns="" xmlns:p14="http://schemas.microsoft.com/office/powerpoint/2010/main" val="28040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相关的资源课程</a:t>
            </a:r>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5</a:t>
            </a:fld>
            <a:endParaRPr lang="zh-CN" altLang="en-US"/>
          </a:p>
        </p:txBody>
      </p:sp>
    </p:spTree>
    <p:extLst>
      <p:ext uri="{BB962C8B-B14F-4D97-AF65-F5344CB8AC3E}">
        <p14:creationId xmlns="" xmlns:p14="http://schemas.microsoft.com/office/powerpoint/2010/main" val="167410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西洋跳棋</a:t>
            </a:r>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9</a:t>
            </a:fld>
            <a:endParaRPr lang="zh-CN" altLang="en-US"/>
          </a:p>
        </p:txBody>
      </p:sp>
    </p:spTree>
    <p:extLst>
      <p:ext uri="{BB962C8B-B14F-4D97-AF65-F5344CB8AC3E}">
        <p14:creationId xmlns="" xmlns:p14="http://schemas.microsoft.com/office/powerpoint/2010/main" val="2082891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2017</a:t>
            </a:r>
            <a:r>
              <a:rPr lang="en-US" altLang="zh-CN" baseline="0" dirty="0"/>
              <a:t> </a:t>
            </a:r>
            <a:r>
              <a:rPr lang="zh-CN" altLang="en-US" baseline="0" dirty="0"/>
              <a:t>年，</a:t>
            </a:r>
            <a:r>
              <a:rPr lang="en-US" altLang="zh-CN" baseline="0" dirty="0"/>
              <a:t>2.251%</a:t>
            </a:r>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10</a:t>
            </a:fld>
            <a:endParaRPr lang="zh-CN" altLang="en-US"/>
          </a:p>
        </p:txBody>
      </p:sp>
    </p:spTree>
    <p:extLst>
      <p:ext uri="{BB962C8B-B14F-4D97-AF65-F5344CB8AC3E}">
        <p14:creationId xmlns="" xmlns:p14="http://schemas.microsoft.com/office/powerpoint/2010/main" val="194063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12</a:t>
            </a:fld>
            <a:endParaRPr lang="zh-CN" altLang="en-US"/>
          </a:p>
        </p:txBody>
      </p:sp>
    </p:spTree>
    <p:extLst>
      <p:ext uri="{BB962C8B-B14F-4D97-AF65-F5344CB8AC3E}">
        <p14:creationId xmlns="" xmlns:p14="http://schemas.microsoft.com/office/powerpoint/2010/main" val="8192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13</a:t>
            </a:fld>
            <a:endParaRPr lang="zh-CN" altLang="en-US"/>
          </a:p>
        </p:txBody>
      </p:sp>
    </p:spTree>
    <p:extLst>
      <p:ext uri="{BB962C8B-B14F-4D97-AF65-F5344CB8AC3E}">
        <p14:creationId xmlns="" xmlns:p14="http://schemas.microsoft.com/office/powerpoint/2010/main" val="201727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55D2AD-2A27-4B52-8568-C847E352D5E4}" type="slidenum">
              <a:rPr lang="zh-CN" altLang="en-US" smtClean="0"/>
              <a:pPr/>
              <a:t>15</a:t>
            </a:fld>
            <a:endParaRPr lang="zh-CN" altLang="en-US"/>
          </a:p>
        </p:txBody>
      </p:sp>
    </p:spTree>
    <p:extLst>
      <p:ext uri="{BB962C8B-B14F-4D97-AF65-F5344CB8AC3E}">
        <p14:creationId xmlns="" xmlns:p14="http://schemas.microsoft.com/office/powerpoint/2010/main" val="425835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2"/>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9"/>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cxnSp>
        <p:nvCxnSpPr>
          <p:cNvPr id="4" name="直接连接符 3"/>
          <p:cNvCxnSpPr/>
          <p:nvPr userDrawn="1"/>
        </p:nvCxnSpPr>
        <p:spPr>
          <a:xfrm>
            <a:off x="446617" y="587375"/>
            <a:ext cx="304800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3" name="组合 4"/>
          <p:cNvGrpSpPr/>
          <p:nvPr userDrawn="1"/>
        </p:nvGrpSpPr>
        <p:grpSpPr>
          <a:xfrm>
            <a:off x="9961231" y="6306519"/>
            <a:ext cx="1971263" cy="733659"/>
            <a:chOff x="9765890" y="5910096"/>
            <a:chExt cx="2426110" cy="1261008"/>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5910096"/>
              <a:ext cx="619534" cy="1261008"/>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5" name="组合 7"/>
          <p:cNvGrpSpPr/>
          <p:nvPr userDrawn="1"/>
        </p:nvGrpSpPr>
        <p:grpSpPr>
          <a:xfrm>
            <a:off x="10089051" y="6306519"/>
            <a:ext cx="1971263" cy="733659"/>
            <a:chOff x="9765890" y="5910096"/>
            <a:chExt cx="2426110" cy="1261008"/>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5910096"/>
              <a:ext cx="619534" cy="1261008"/>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10"/>
          <p:cNvGrpSpPr/>
          <p:nvPr userDrawn="1"/>
        </p:nvGrpSpPr>
        <p:grpSpPr>
          <a:xfrm>
            <a:off x="10236538" y="6306519"/>
            <a:ext cx="1971263" cy="733659"/>
            <a:chOff x="9765890" y="5910096"/>
            <a:chExt cx="2426110" cy="1261008"/>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5910096"/>
              <a:ext cx="619534" cy="1261008"/>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6252" y="6472239"/>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eaLnBrk="0" hangingPunct="0">
              <a:defRPr/>
            </a:pPr>
            <a:r>
              <a:rPr lang="en-US" altLang="zh-CN" dirty="0">
                <a:solidFill>
                  <a:srgbClr val="FFFFFF"/>
                </a:solidFill>
                <a:latin typeface="Arial" panose="020B0604020202020204" pitchFamily="34" charset="0"/>
                <a:cs typeface="Arial" panose="020B0604020202020204" pitchFamily="34" charset="0"/>
              </a:rPr>
              <a:t>e</a:t>
            </a:r>
            <a:r>
              <a:rPr lang="en-US" altLang="zh-CN" dirty="0">
                <a:solidFill>
                  <a:srgbClr val="FFFFFF"/>
                </a:solidFill>
                <a:latin typeface="Arial" panose="020B0604020202020204" pitchFamily="34" charset="0"/>
                <a:cs typeface="Arial" panose="020B0604020202020204" pitchFamily="34" charset="0"/>
                <a:sym typeface="Times New Roman" panose="02020603050405020304"/>
              </a:rPr>
              <a:t>du.csdn.net</a:t>
            </a:r>
            <a:endParaRPr lang="zh-CN" altLang="en-US" dirty="0">
              <a:solidFill>
                <a:srgbClr val="FFFFFF"/>
              </a:solidFill>
              <a:latin typeface="Arial" panose="020B0604020202020204" pitchFamily="34" charset="0"/>
              <a:cs typeface="Arial" panose="020B0604020202020204" pitchFamily="34" charset="0"/>
              <a:sym typeface="Times New Roman" panose="02020603050405020304"/>
            </a:endParaRPr>
          </a:p>
        </p:txBody>
      </p:sp>
      <p:grpSp>
        <p:nvGrpSpPr>
          <p:cNvPr id="11" name="组合 14"/>
          <p:cNvGrpSpPr>
            <a:grpSpLocks/>
          </p:cNvGrpSpPr>
          <p:nvPr userDrawn="1"/>
        </p:nvGrpSpPr>
        <p:grpSpPr bwMode="auto">
          <a:xfrm flipV="1">
            <a:off x="-19051" y="-68263"/>
            <a:ext cx="859368" cy="733426"/>
            <a:chOff x="-360202" y="-82238"/>
            <a:chExt cx="860137" cy="887733"/>
          </a:xfrm>
        </p:grpSpPr>
        <p:grpSp>
          <p:nvGrpSpPr>
            <p:cNvPr id="15" name="组合 15"/>
            <p:cNvGrpSpPr/>
            <p:nvPr/>
          </p:nvGrpSpPr>
          <p:grpSpPr>
            <a:xfrm>
              <a:off x="-155344" y="-82238"/>
              <a:ext cx="655279" cy="887729"/>
              <a:chOff x="-20249" y="-103963"/>
              <a:chExt cx="924448" cy="1122326"/>
            </a:xfrm>
            <a:solidFill>
              <a:schemeClr val="accent2">
                <a:lumMod val="60000"/>
                <a:lumOff val="40000"/>
              </a:schemeClr>
            </a:solidFill>
          </p:grpSpPr>
          <p:sp>
            <p:nvSpPr>
              <p:cNvPr id="23" name="矩形 22"/>
              <p:cNvSpPr/>
              <p:nvPr/>
            </p:nvSpPr>
            <p:spPr>
              <a:xfrm>
                <a:off x="-10885" y="174707"/>
                <a:ext cx="447417" cy="564988"/>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103963"/>
                <a:ext cx="924448" cy="1122326"/>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dirty="0">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6"/>
            <p:cNvGrpSpPr/>
            <p:nvPr/>
          </p:nvGrpSpPr>
          <p:grpSpPr>
            <a:xfrm>
              <a:off x="-252895" y="-82235"/>
              <a:ext cx="655280" cy="887729"/>
              <a:chOff x="-20249" y="-103961"/>
              <a:chExt cx="924448" cy="1122324"/>
            </a:xfrm>
            <a:solidFill>
              <a:schemeClr val="accent2"/>
            </a:solidFill>
          </p:grpSpPr>
          <p:sp>
            <p:nvSpPr>
              <p:cNvPr id="21" name="矩形 20"/>
              <p:cNvSpPr/>
              <p:nvPr/>
            </p:nvSpPr>
            <p:spPr>
              <a:xfrm>
                <a:off x="-10885" y="174708"/>
                <a:ext cx="447418" cy="564987"/>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103961"/>
                <a:ext cx="924448" cy="1122324"/>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spcFirstLastPara="1" lIns="45719" tIns="45719" rIns="45719" bIns="45719" spcCol="38100" anchor="ctr">
                <a:spAutoFit/>
              </a:bodyPr>
              <a:lstStyle/>
              <a:p>
                <a:pPr eaLnBrk="0" hangingPunct="0">
                  <a:defRPr/>
                </a:pPr>
                <a:endParaRPr lang="zh-CN" altLang="en-US">
                  <a:solidFill>
                    <a:srgbClr val="5F5F5F"/>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7"/>
            <p:cNvGrpSpPr>
              <a:grpSpLocks/>
            </p:cNvGrpSpPr>
            <p:nvPr/>
          </p:nvGrpSpPr>
          <p:grpSpPr bwMode="auto">
            <a:xfrm>
              <a:off x="-360202" y="-82237"/>
              <a:ext cx="654636" cy="887732"/>
              <a:chOff x="-20249" y="-103965"/>
              <a:chExt cx="923541" cy="1122331"/>
            </a:xfrm>
          </p:grpSpPr>
          <p:sp>
            <p:nvSpPr>
              <p:cNvPr id="19" name="矩形 18"/>
              <p:cNvSpPr/>
              <p:nvPr/>
            </p:nvSpPr>
            <p:spPr>
              <a:xfrm>
                <a:off x="-11282" y="175403"/>
                <a:ext cx="448320" cy="563594"/>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lIns="45719" tIns="45719" rIns="45719" bIns="45719" anchor="ctr">
                <a:spAutoFit/>
              </a:bodyPr>
              <a:lstStyle/>
              <a:p>
                <a:pPr eaLnBrk="0" fontAlgn="base" hangingPunct="0">
                  <a:spcBef>
                    <a:spcPct val="0"/>
                  </a:spcBef>
                  <a:spcAft>
                    <a:spcPct val="0"/>
                  </a:spcAft>
                  <a:defRPr/>
                </a:pPr>
                <a:endParaRPr lang="zh-CN" altLang="en-US">
                  <a:solidFill>
                    <a:srgbClr val="5F5F5F"/>
                  </a:solidFill>
                  <a:latin typeface="Times New Roman" pitchFamily="18" charset="0"/>
                  <a:cs typeface="Times New Roman" pitchFamily="18" charset="0"/>
                  <a:sym typeface="Times New Roman" pitchFamily="18" charset="0"/>
                </a:endParaRPr>
              </a:p>
            </p:txBody>
          </p:sp>
          <p:sp>
            <p:nvSpPr>
              <p:cNvPr id="20" name="等腰三角形 19"/>
              <p:cNvSpPr/>
              <p:nvPr/>
            </p:nvSpPr>
            <p:spPr>
              <a:xfrm>
                <a:off x="-20249" y="-103965"/>
                <a:ext cx="923541" cy="1122331"/>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lIns="45719" tIns="45719" rIns="45719" bIns="45719" anchor="ctr">
                <a:spAutoFit/>
              </a:bodyPr>
              <a:lstStyle/>
              <a:p>
                <a:pPr eaLnBrk="0" fontAlgn="base" hangingPunct="0">
                  <a:spcBef>
                    <a:spcPct val="0"/>
                  </a:spcBef>
                  <a:spcAft>
                    <a:spcPct val="0"/>
                  </a:spcAft>
                  <a:defRPr/>
                </a:pPr>
                <a:endParaRPr lang="zh-CN" altLang="en-US">
                  <a:solidFill>
                    <a:srgbClr val="5F5F5F"/>
                  </a:solidFill>
                  <a:latin typeface="Times New Roman" pitchFamily="18" charset="0"/>
                  <a:cs typeface="Times New Roman" pitchFamily="18" charset="0"/>
                  <a:sym typeface="Times New Roman" pitchFamily="18" charset="0"/>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68" y="257175"/>
            <a:ext cx="1132417" cy="517525"/>
          </a:xfrm>
          <a:prstGeom prst="rect">
            <a:avLst/>
          </a:prstGeom>
          <a:noFill/>
          <a:ln w="9525">
            <a:noFill/>
            <a:miter lim="800000"/>
            <a:headEnd/>
            <a:tailEnd/>
          </a:ln>
        </p:spPr>
      </p:pic>
      <p:sp>
        <p:nvSpPr>
          <p:cNvPr id="2" name="标题 1"/>
          <p:cNvSpPr>
            <a:spLocks noGrp="1"/>
          </p:cNvSpPr>
          <p:nvPr>
            <p:ph type="title"/>
          </p:nvPr>
        </p:nvSpPr>
        <p:spPr>
          <a:xfrm>
            <a:off x="983432" y="69680"/>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r>
              <a:rPr lang="zh-CN" altLang="en-US"/>
              <a:t>单击此处编辑母版标题样式</a:t>
            </a:r>
            <a:endParaRPr lang="zh-CN" altLang="en-US" dirty="0"/>
          </a:p>
        </p:txBody>
      </p:sp>
      <p:sp>
        <p:nvSpPr>
          <p:cNvPr id="30" name="内容占位符 29"/>
          <p:cNvSpPr>
            <a:spLocks noGrp="1"/>
          </p:cNvSpPr>
          <p:nvPr>
            <p:ph sz="quarter" idx="10"/>
          </p:nvPr>
        </p:nvSpPr>
        <p:spPr>
          <a:xfrm>
            <a:off x="1271588" y="1268415"/>
            <a:ext cx="9825037" cy="4968875"/>
          </a:xfrm>
          <a:prstGeom prst="rect">
            <a:avLst/>
          </a:prstGeom>
        </p:spPr>
        <p:txBody>
          <a:bodyPr/>
          <a:lstStyle>
            <a:lvl1pPr marL="0" indent="0">
              <a:buFontTx/>
              <a:buNone/>
              <a:defRPr/>
            </a:lvl1pPr>
          </a:lstStyle>
          <a:p>
            <a:pPr lvl="0"/>
            <a:endParaRPr lang="zh-CN" altLang="en-US" dirty="0"/>
          </a:p>
        </p:txBody>
      </p:sp>
      <p:sp>
        <p:nvSpPr>
          <p:cNvPr id="26" name="幻灯片编号"/>
          <p:cNvSpPr txBox="1">
            <a:spLocks noGrp="1"/>
          </p:cNvSpPr>
          <p:nvPr>
            <p:ph type="sldNum" sz="quarter" idx="11"/>
          </p:nvPr>
        </p:nvSpPr>
        <p:spPr>
          <a:xfrm>
            <a:off x="11097685" y="6502401"/>
            <a:ext cx="256116" cy="276225"/>
          </a:xfrm>
          <a:prstGeom prst="rect">
            <a:avLst/>
          </a:prstGeom>
        </p:spPr>
        <p:txBody>
          <a:bodyPr/>
          <a:lstStyle>
            <a:lvl1pPr>
              <a:buFont typeface="Arial" panose="020B0604020202020204" pitchFamily="34" charset="0"/>
              <a:buNone/>
              <a:defRPr kumimoji="0" sz="1800">
                <a:solidFill>
                  <a:srgbClr val="000000"/>
                </a:solidFill>
                <a:latin typeface="Calibri" panose="020F0502020204030204" pitchFamily="34" charset="0"/>
                <a:ea typeface="宋体" pitchFamily="2" charset="-122"/>
              </a:defRPr>
            </a:lvl1pPr>
          </a:lstStyle>
          <a:p>
            <a:pPr eaLnBrk="0" fontAlgn="base" hangingPunct="0">
              <a:spcBef>
                <a:spcPct val="0"/>
              </a:spcBef>
              <a:spcAft>
                <a:spcPct val="0"/>
              </a:spcAft>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0933" y="223838"/>
            <a:ext cx="476251" cy="290512"/>
            <a:chOff x="0" y="0"/>
            <a:chExt cx="714375" cy="438150"/>
          </a:xfrm>
        </p:grpSpPr>
        <p:sp>
          <p:nvSpPr>
            <p:cNvPr id="5" name="燕尾形 4"/>
            <p:cNvSpPr>
              <a:spLocks noChangeArrowheads="1"/>
            </p:cNvSpPr>
            <p:nvPr/>
          </p:nvSpPr>
          <p:spPr bwMode="auto">
            <a:xfrm>
              <a:off x="0" y="0"/>
              <a:ext cx="438149" cy="438150"/>
            </a:xfrm>
            <a:prstGeom prst="chevron">
              <a:avLst>
                <a:gd name="adj" fmla="val 50000"/>
              </a:avLst>
            </a:prstGeom>
            <a:solidFill>
              <a:srgbClr val="FFC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a:solidFill>
                  <a:srgbClr val="000000"/>
                </a:solidFill>
              </a:endParaRPr>
            </a:p>
          </p:txBody>
        </p:sp>
        <p:sp>
          <p:nvSpPr>
            <p:cNvPr id="6" name="燕尾形 5"/>
            <p:cNvSpPr>
              <a:spLocks noChangeArrowheads="1"/>
            </p:cNvSpPr>
            <p:nvPr/>
          </p:nvSpPr>
          <p:spPr bwMode="auto">
            <a:xfrm>
              <a:off x="276226" y="0"/>
              <a:ext cx="438149" cy="438150"/>
            </a:xfrm>
            <a:prstGeom prst="chevron">
              <a:avLst>
                <a:gd name="adj" fmla="val 50000"/>
              </a:avLst>
            </a:prstGeom>
            <a:solidFill>
              <a:schemeClr val="bg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a:solidFill>
                  <a:srgbClr val="000000"/>
                </a:solidFill>
              </a:endParaRPr>
            </a:p>
          </p:txBody>
        </p:sp>
      </p:grpSp>
      <p:sp>
        <p:nvSpPr>
          <p:cNvPr id="2" name="标题 1"/>
          <p:cNvSpPr>
            <a:spLocks noGrp="1"/>
          </p:cNvSpPr>
          <p:nvPr>
            <p:ph type="title"/>
          </p:nvPr>
        </p:nvSpPr>
        <p:spPr>
          <a:xfrm>
            <a:off x="746126"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
        <p:nvSpPr>
          <p:cNvPr id="7" name="内容占位符 7"/>
          <p:cNvSpPr>
            <a:spLocks noGrp="1"/>
          </p:cNvSpPr>
          <p:nvPr>
            <p:ph sz="quarter" idx="10"/>
          </p:nvPr>
        </p:nvSpPr>
        <p:spPr>
          <a:xfrm>
            <a:off x="630238" y="1147765"/>
            <a:ext cx="10752465" cy="5237271"/>
          </a:xfrm>
          <a:prstGeom prst="rect">
            <a:avLst/>
          </a:prstGeom>
        </p:spPr>
        <p:txBody>
          <a:bodyPr/>
          <a:lstStyle>
            <a:lvl1pPr marL="285750" marR="0" indent="-285750" algn="l" defTabSz="914400" rtl="0" eaLnBrk="0" fontAlgn="base" latinLnBrk="0" hangingPunct="0">
              <a:lnSpc>
                <a:spcPct val="9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lvl="1"/>
            <a:r>
              <a:rPr lang="zh-CN" altLang="en-US" dirty="0"/>
              <a:t>编辑母版文本样式</a:t>
            </a:r>
          </a:p>
          <a:p>
            <a:pPr lvl="0"/>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2"/>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2"/>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2"/>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2" name="Group 3"/>
          <p:cNvGrpSpPr>
            <a:grpSpLocks/>
          </p:cNvGrpSpPr>
          <p:nvPr userDrawn="1"/>
        </p:nvGrpSpPr>
        <p:grpSpPr bwMode="auto">
          <a:xfrm>
            <a:off x="270933" y="223838"/>
            <a:ext cx="476251" cy="290512"/>
            <a:chOff x="0" y="0"/>
            <a:chExt cx="714375" cy="438150"/>
          </a:xfrm>
        </p:grpSpPr>
        <p:sp>
          <p:nvSpPr>
            <p:cNvPr id="5" name="燕尾形 4"/>
            <p:cNvSpPr>
              <a:spLocks noChangeArrowheads="1"/>
            </p:cNvSpPr>
            <p:nvPr/>
          </p:nvSpPr>
          <p:spPr bwMode="auto">
            <a:xfrm>
              <a:off x="0" y="0"/>
              <a:ext cx="438149" cy="438150"/>
            </a:xfrm>
            <a:prstGeom prst="chevron">
              <a:avLst>
                <a:gd name="adj" fmla="val 50000"/>
              </a:avLst>
            </a:prstGeom>
            <a:solidFill>
              <a:srgbClr val="FFC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a:solidFill>
                  <a:srgbClr val="000000"/>
                </a:solidFill>
              </a:endParaRPr>
            </a:p>
          </p:txBody>
        </p:sp>
        <p:sp>
          <p:nvSpPr>
            <p:cNvPr id="6" name="燕尾形 5"/>
            <p:cNvSpPr>
              <a:spLocks noChangeArrowheads="1"/>
            </p:cNvSpPr>
            <p:nvPr/>
          </p:nvSpPr>
          <p:spPr bwMode="auto">
            <a:xfrm>
              <a:off x="276226" y="0"/>
              <a:ext cx="438149" cy="438150"/>
            </a:xfrm>
            <a:prstGeom prst="chevron">
              <a:avLst>
                <a:gd name="adj" fmla="val 50000"/>
              </a:avLst>
            </a:prstGeom>
            <a:solidFill>
              <a:schemeClr val="bg1"/>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a:solidFill>
                  <a:srgbClr val="000000"/>
                </a:solidFill>
              </a:endParaRPr>
            </a:p>
          </p:txBody>
        </p:sp>
      </p:grpSp>
      <p:sp>
        <p:nvSpPr>
          <p:cNvPr id="8" name="内容占位符 7"/>
          <p:cNvSpPr>
            <a:spLocks noGrp="1"/>
          </p:cNvSpPr>
          <p:nvPr>
            <p:ph sz="quarter" idx="10"/>
          </p:nvPr>
        </p:nvSpPr>
        <p:spPr>
          <a:xfrm>
            <a:off x="630238" y="1147765"/>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lvl="1"/>
            <a:r>
              <a:rPr lang="zh-CN" altLang="en-US" dirty="0"/>
              <a:t>编辑母版文本样式</a:t>
            </a:r>
          </a:p>
          <a:p>
            <a:pPr lvl="0"/>
            <a:endParaRPr lang="zh-CN" altLang="en-US" dirty="0"/>
          </a:p>
        </p:txBody>
      </p:sp>
      <p:sp>
        <p:nvSpPr>
          <p:cNvPr id="7" name="标题 1"/>
          <p:cNvSpPr>
            <a:spLocks noGrp="1"/>
          </p:cNvSpPr>
          <p:nvPr>
            <p:ph type="title"/>
          </p:nvPr>
        </p:nvSpPr>
        <p:spPr>
          <a:xfrm>
            <a:off x="746125" y="158526"/>
            <a:ext cx="9753147"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5" y="273052"/>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p:nvPicPr>
        <p:blipFill>
          <a:blip r:embed="rId15" cstate="print"/>
          <a:srcRect/>
          <a:stretch>
            <a:fillRect/>
          </a:stretch>
        </p:blipFill>
        <p:spPr bwMode="auto">
          <a:xfrm>
            <a:off x="2118" y="0"/>
            <a:ext cx="12187767" cy="6858000"/>
          </a:xfrm>
          <a:prstGeom prst="rect">
            <a:avLst/>
          </a:prstGeom>
          <a:noFill/>
          <a:ln w="9525">
            <a:noFill/>
            <a:miter lim="800000"/>
            <a:headEnd/>
            <a:tailEnd/>
          </a:ln>
        </p:spPr>
      </p:pic>
      <p:pic>
        <p:nvPicPr>
          <p:cNvPr id="2051" name="图片 2"/>
          <p:cNvPicPr>
            <a:picLocks noChangeAspect="1" noChangeArrowheads="1"/>
          </p:cNvPicPr>
          <p:nvPr/>
        </p:nvPicPr>
        <p:blipFill>
          <a:blip r:embed="rId16" cstate="print"/>
          <a:srcRect t="12222"/>
          <a:stretch>
            <a:fillRect/>
          </a:stretch>
        </p:blipFill>
        <p:spPr bwMode="auto">
          <a:xfrm>
            <a:off x="2118" y="838200"/>
            <a:ext cx="12187767" cy="60198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nature.com/nature/journal/v529/n7587/full/nature16961.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wmf"/><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1.wmf"/><Relationship Id="rId7" Type="http://schemas.openxmlformats.org/officeDocument/2006/relationships/image" Target="../media/image7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wmf"/></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0.wmf"/><Relationship Id="rId7" Type="http://schemas.openxmlformats.org/officeDocument/2006/relationships/image" Target="../media/image83.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42.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image" Target="../media/image111.wmf"/><Relationship Id="rId1" Type="http://schemas.openxmlformats.org/officeDocument/2006/relationships/slideLayout" Target="../slideLayouts/slideLayout2.xml"/><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slides/_rels/slide4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01.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image" Target="../media/image1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5.xml"/><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 Id="rId9" Type="http://schemas.openxmlformats.org/officeDocument/2006/relationships/oleObject" Target="../embeddings/oleObject34.bin"/></Relationships>
</file>

<file path=ppt/slides/_rels/slide47.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17.xml"/><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5.bin"/><Relationship Id="rId5" Type="http://schemas.openxmlformats.org/officeDocument/2006/relationships/image" Target="../media/image141.emf"/><Relationship Id="rId4" Type="http://schemas.openxmlformats.org/officeDocument/2006/relationships/image" Target="../media/image140.emf"/><Relationship Id="rId9" Type="http://schemas.openxmlformats.org/officeDocument/2006/relationships/oleObject" Target="../embeddings/oleObject38.bin"/></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eg"/></Relationships>
</file>

<file path=ppt/slides/_rels/slide50.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20.xml"/><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21.xml"/><Relationship Id="rId7" Type="http://schemas.openxmlformats.org/officeDocument/2006/relationships/image" Target="../media/image159.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58.png"/><Relationship Id="rId5" Type="http://schemas.openxmlformats.org/officeDocument/2006/relationships/image" Target="../media/image157.emf"/><Relationship Id="rId4" Type="http://schemas.openxmlformats.org/officeDocument/2006/relationships/oleObject" Target="../embeddings/oleObject45.bin"/><Relationship Id="rId9" Type="http://schemas.openxmlformats.org/officeDocument/2006/relationships/oleObject" Target="../embeddings/oleObject47.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oleObject" Target="../embeddings/oleObject49.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0.bin"/><Relationship Id="rId5" Type="http://schemas.openxmlformats.org/officeDocument/2006/relationships/image" Target="../media/image69.png"/><Relationship Id="rId4" Type="http://schemas.openxmlformats.org/officeDocument/2006/relationships/image" Target="../media/image167.pn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45.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jpeg"/><Relationship Id="rId7"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1838" y="2041417"/>
            <a:ext cx="11486322" cy="1470025"/>
          </a:xfrm>
        </p:spPr>
        <p:txBody>
          <a:bodyPr/>
          <a:lstStyle/>
          <a:p>
            <a:r>
              <a:rPr lang="zh-CN" altLang="en-US" b="1" dirty="0"/>
              <a:t>第五章：统计机器学习</a:t>
            </a:r>
          </a:p>
        </p:txBody>
      </p:sp>
      <p:sp>
        <p:nvSpPr>
          <p:cNvPr id="4" name="副标题 3"/>
          <p:cNvSpPr>
            <a:spLocks noGrp="1"/>
          </p:cNvSpPr>
          <p:nvPr>
            <p:ph type="subTitle" idx="1"/>
          </p:nvPr>
        </p:nvSpPr>
        <p:spPr>
          <a:xfrm>
            <a:off x="1351722" y="3011557"/>
            <a:ext cx="8534400" cy="1752600"/>
          </a:xfrm>
        </p:spPr>
        <p:txBody>
          <a:bodyPr/>
          <a:lstStyle/>
          <a:p>
            <a:pPr algn="l"/>
            <a:r>
              <a:rPr lang="zh-CN" altLang="en-US" sz="3200" b="1" dirty="0">
                <a:solidFill>
                  <a:srgbClr val="C00000"/>
                </a:solidFill>
              </a:rPr>
              <a:t>桑克（</a:t>
            </a:r>
            <a:r>
              <a:rPr lang="en-US" altLang="zh-CN" sz="3200" b="1" dirty="0">
                <a:solidFill>
                  <a:srgbClr val="C00000"/>
                </a:solidFill>
              </a:rPr>
              <a:t>R. Shank</a:t>
            </a:r>
            <a:r>
              <a:rPr lang="zh-CN" altLang="en-US" sz="3200" b="1" dirty="0">
                <a:solidFill>
                  <a:srgbClr val="C00000"/>
                </a:solidFill>
              </a:rPr>
              <a:t>）</a:t>
            </a:r>
            <a:endParaRPr lang="en-US" altLang="zh-CN" sz="3200" b="1" dirty="0">
              <a:solidFill>
                <a:srgbClr val="C00000"/>
              </a:solidFill>
            </a:endParaRPr>
          </a:p>
          <a:p>
            <a:r>
              <a:rPr lang="en-US" altLang="zh-CN" sz="2800" b="1" dirty="0">
                <a:solidFill>
                  <a:srgbClr val="0000FF"/>
                </a:solidFill>
              </a:rPr>
              <a:t>“</a:t>
            </a:r>
            <a:r>
              <a:rPr lang="zh-CN" altLang="en-US" sz="2800" b="1" dirty="0">
                <a:solidFill>
                  <a:srgbClr val="0000FF"/>
                </a:solidFill>
              </a:rPr>
              <a:t>一台计算机若不会学习，就不能说它具有智能。</a:t>
            </a:r>
            <a:r>
              <a:rPr lang="en-US" altLang="zh-CN" sz="2800" b="1" dirty="0">
                <a:solidFill>
                  <a:srgbClr val="0000FF"/>
                </a:solidFill>
              </a:rPr>
              <a:t>”</a:t>
            </a:r>
            <a:endParaRPr lang="zh-CN" altLang="en-US" sz="2800" b="1" dirty="0">
              <a:solidFill>
                <a:srgbClr val="0000FF"/>
              </a:solidFill>
            </a:endParaRPr>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070273" y="4381500"/>
            <a:ext cx="2857500" cy="1600200"/>
          </a:xfrm>
          <a:prstGeom prst="rect">
            <a:avLst/>
          </a:prstGeom>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71996" y="4533900"/>
            <a:ext cx="2857500" cy="1447800"/>
          </a:xfrm>
          <a:prstGeom prst="rect">
            <a:avLst/>
          </a:prstGeom>
        </p:spPr>
      </p:pic>
      <p:pic>
        <p:nvPicPr>
          <p:cNvPr id="9" name="图片 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667250" y="4248150"/>
            <a:ext cx="2857500" cy="2019300"/>
          </a:xfrm>
          <a:prstGeom prst="rect">
            <a:avLst/>
          </a:prstGeom>
        </p:spPr>
      </p:pic>
    </p:spTree>
    <p:extLst>
      <p:ext uri="{BB962C8B-B14F-4D97-AF65-F5344CB8AC3E}">
        <p14:creationId xmlns="" xmlns:p14="http://schemas.microsoft.com/office/powerpoint/2010/main" val="132429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深度学习在计算机视觉的成功案例</a:t>
            </a:r>
          </a:p>
        </p:txBody>
      </p:sp>
      <p:sp>
        <p:nvSpPr>
          <p:cNvPr id="4" name="内容占位符 3"/>
          <p:cNvSpPr>
            <a:spLocks noGrp="1"/>
          </p:cNvSpPr>
          <p:nvPr>
            <p:ph sz="quarter" idx="10"/>
          </p:nvPr>
        </p:nvSpPr>
        <p:spPr/>
        <p:txBody>
          <a:bodyPr/>
          <a:lstStyle/>
          <a:p>
            <a:endParaRPr lang="zh-CN" altLang="en-US"/>
          </a:p>
        </p:txBody>
      </p:sp>
      <p:pic>
        <p:nvPicPr>
          <p:cNvPr id="5" name="图片 4"/>
          <p:cNvPicPr>
            <a:picLocks noChangeAspect="1"/>
          </p:cNvPicPr>
          <p:nvPr/>
        </p:nvPicPr>
        <p:blipFill>
          <a:blip r:embed="rId3" cstate="print"/>
          <a:stretch>
            <a:fillRect/>
          </a:stretch>
        </p:blipFill>
        <p:spPr>
          <a:xfrm>
            <a:off x="1044078" y="1166325"/>
            <a:ext cx="9334500" cy="5448300"/>
          </a:xfrm>
          <a:prstGeom prst="rect">
            <a:avLst/>
          </a:prstGeom>
        </p:spPr>
      </p:pic>
    </p:spTree>
    <p:extLst>
      <p:ext uri="{BB962C8B-B14F-4D97-AF65-F5344CB8AC3E}">
        <p14:creationId xmlns="" xmlns:p14="http://schemas.microsoft.com/office/powerpoint/2010/main" val="263267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r>
              <a:rPr lang="en-US" altLang="zh-CN" dirty="0"/>
              <a:t>: </a:t>
            </a:r>
            <a:r>
              <a:rPr lang="zh-CN" altLang="en-US" dirty="0"/>
              <a:t>自监督学习</a:t>
            </a:r>
          </a:p>
        </p:txBody>
      </p:sp>
      <p:sp>
        <p:nvSpPr>
          <p:cNvPr id="3" name="内容占位符 2"/>
          <p:cNvSpPr>
            <a:spLocks noGrp="1"/>
          </p:cNvSpPr>
          <p:nvPr>
            <p:ph sz="quarter" idx="10"/>
          </p:nvPr>
        </p:nvSpPr>
        <p:spPr/>
        <p:txBody>
          <a:bodyPr/>
          <a:lstStyle/>
          <a:p>
            <a:r>
              <a:rPr lang="zh-CN" altLang="en-US" dirty="0"/>
              <a:t>自监督学习算法的性能变得越来越好。</a:t>
            </a:r>
          </a:p>
        </p:txBody>
      </p:sp>
      <p:pic>
        <p:nvPicPr>
          <p:cNvPr id="337922" name="Picture 2" descr="https://imgconvert.csdnimg.cn/aHR0cHM6Ly9waWMzLnpoaW1nLmNvbS92Mi00Yzc1NTBiOGMyNDZmYzJlYTIzNzk3OTc1NDE5ODYyYV9iLmpwZw?x-oss-process=image/format,png"/>
          <p:cNvPicPr>
            <a:picLocks noChangeAspect="1" noChangeArrowheads="1"/>
          </p:cNvPicPr>
          <p:nvPr/>
        </p:nvPicPr>
        <p:blipFill>
          <a:blip r:embed="rId2" cstate="print"/>
          <a:srcRect/>
          <a:stretch>
            <a:fillRect/>
          </a:stretch>
        </p:blipFill>
        <p:spPr bwMode="auto">
          <a:xfrm>
            <a:off x="197793" y="1770628"/>
            <a:ext cx="11262280" cy="461440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深度学习在计算机视觉的成功案例</a:t>
            </a:r>
          </a:p>
        </p:txBody>
      </p:sp>
      <p:sp>
        <p:nvSpPr>
          <p:cNvPr id="14" name="内容占位符 13"/>
          <p:cNvSpPr>
            <a:spLocks noGrp="1"/>
          </p:cNvSpPr>
          <p:nvPr>
            <p:ph sz="quarter" idx="10"/>
          </p:nvPr>
        </p:nvSpPr>
        <p:spPr/>
        <p:txBody>
          <a:bodyPr/>
          <a:lstStyle/>
          <a:p>
            <a:endParaRPr lang="zh-CN" altLang="en-US"/>
          </a:p>
        </p:txBody>
      </p:sp>
      <p:pic>
        <p:nvPicPr>
          <p:cNvPr id="4" name="图片 3"/>
          <p:cNvPicPr>
            <a:picLocks noChangeAspect="1"/>
          </p:cNvPicPr>
          <p:nvPr/>
        </p:nvPicPr>
        <p:blipFill>
          <a:blip r:embed="rId3" cstate="print"/>
          <a:stretch>
            <a:fillRect/>
          </a:stretch>
        </p:blipFill>
        <p:spPr>
          <a:xfrm>
            <a:off x="4638089" y="4002271"/>
            <a:ext cx="6552381" cy="2695238"/>
          </a:xfrm>
          <a:prstGeom prst="rect">
            <a:avLst/>
          </a:prstGeom>
        </p:spPr>
      </p:pic>
      <p:grpSp>
        <p:nvGrpSpPr>
          <p:cNvPr id="3" name="组合 11"/>
          <p:cNvGrpSpPr/>
          <p:nvPr/>
        </p:nvGrpSpPr>
        <p:grpSpPr>
          <a:xfrm>
            <a:off x="2296298" y="1690688"/>
            <a:ext cx="6224730" cy="1999207"/>
            <a:chOff x="838201" y="2044266"/>
            <a:chExt cx="6224730" cy="1999207"/>
          </a:xfrm>
        </p:grpSpPr>
        <p:pic>
          <p:nvPicPr>
            <p:cNvPr id="5" name="图片 4"/>
            <p:cNvPicPr>
              <a:picLocks noChangeAspect="1"/>
            </p:cNvPicPr>
            <p:nvPr/>
          </p:nvPicPr>
          <p:blipFill>
            <a:blip r:embed="rId4" cstate="print"/>
            <a:stretch>
              <a:fillRect/>
            </a:stretch>
          </p:blipFill>
          <p:spPr>
            <a:xfrm>
              <a:off x="838201" y="2044266"/>
              <a:ext cx="1979428" cy="1808197"/>
            </a:xfrm>
            <a:prstGeom prst="rect">
              <a:avLst/>
            </a:prstGeom>
          </p:spPr>
        </p:pic>
        <p:sp>
          <p:nvSpPr>
            <p:cNvPr id="6" name="椭圆 5"/>
            <p:cNvSpPr/>
            <p:nvPr/>
          </p:nvSpPr>
          <p:spPr>
            <a:xfrm rot="1451240">
              <a:off x="2355606" y="2606521"/>
              <a:ext cx="554343" cy="1436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399023" y="2693772"/>
              <a:ext cx="1569308" cy="8155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tx1"/>
                  </a:solidFill>
                </a:rPr>
                <a:t>LipNet</a:t>
              </a:r>
              <a:endParaRPr lang="zh-CN" altLang="en-US" sz="2800" b="1" dirty="0">
                <a:solidFill>
                  <a:schemeClr val="tx1"/>
                </a:solidFill>
              </a:endParaRPr>
            </a:p>
          </p:txBody>
        </p:sp>
        <p:cxnSp>
          <p:nvCxnSpPr>
            <p:cNvPr id="9" name="直接箭头连接符 8"/>
            <p:cNvCxnSpPr/>
            <p:nvPr/>
          </p:nvCxnSpPr>
          <p:spPr>
            <a:xfrm flipV="1">
              <a:off x="2352327" y="3101546"/>
              <a:ext cx="934570" cy="12357"/>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877224" y="3113903"/>
              <a:ext cx="934570" cy="1235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096000" y="2929237"/>
              <a:ext cx="966931" cy="369332"/>
            </a:xfrm>
            <a:prstGeom prst="rect">
              <a:avLst/>
            </a:prstGeom>
            <a:noFill/>
          </p:spPr>
          <p:txBody>
            <a:bodyPr wrap="none" rtlCol="0">
              <a:spAutoFit/>
            </a:bodyPr>
            <a:lstStyle/>
            <a:p>
              <a:r>
                <a:rPr lang="en-US" altLang="zh-CN" dirty="0"/>
                <a:t>“</a:t>
              </a:r>
              <a:r>
                <a:rPr lang="en-US" altLang="zh-CN" dirty="0">
                  <a:latin typeface="Times New Roman" panose="02020603050405020304" pitchFamily="18" charset="0"/>
                  <a:cs typeface="Times New Roman" panose="02020603050405020304" pitchFamily="18" charset="0"/>
                </a:rPr>
                <a:t>Please</a:t>
              </a:r>
              <a:r>
                <a:rPr lang="en-US" altLang="zh-CN" dirty="0"/>
                <a:t>”</a:t>
              </a:r>
              <a:endParaRPr lang="zh-CN" altLang="en-US" dirty="0"/>
            </a:p>
          </p:txBody>
        </p:sp>
      </p:grpSp>
      <p:sp>
        <p:nvSpPr>
          <p:cNvPr id="13" name="矩形 12"/>
          <p:cNvSpPr/>
          <p:nvPr/>
        </p:nvSpPr>
        <p:spPr>
          <a:xfrm>
            <a:off x="495659" y="4402845"/>
            <a:ext cx="3989843" cy="1938992"/>
          </a:xfrm>
          <a:prstGeom prst="rect">
            <a:avLst/>
          </a:prstGeom>
          <a:ln>
            <a:solidFill>
              <a:srgbClr val="FF0000"/>
            </a:solidFill>
          </a:ln>
        </p:spPr>
        <p:txBody>
          <a:bodyPr wrap="square">
            <a:spAutoFit/>
          </a:bodyPr>
          <a:lstStyle/>
          <a:p>
            <a:r>
              <a:rPr lang="en-US" altLang="zh-CN" sz="2000" dirty="0" err="1"/>
              <a:t>LipNet</a:t>
            </a:r>
            <a:r>
              <a:rPr lang="en-US" altLang="zh-CN" sz="2000" dirty="0"/>
              <a:t> greatly outperforms a human </a:t>
            </a:r>
            <a:r>
              <a:rPr lang="en-US" altLang="zh-CN" sz="2000" dirty="0" err="1"/>
              <a:t>lipreading</a:t>
            </a:r>
            <a:r>
              <a:rPr lang="en-US" altLang="zh-CN" sz="2000" dirty="0"/>
              <a:t> baseline, exhibiting 7.2× better performance, and 6.6% WER, 3× lower than the word-level state-of-the-art (Wand et al., 2016) in the GRID dataset</a:t>
            </a:r>
            <a:endParaRPr lang="zh-CN" altLang="en-US" sz="2000" dirty="0"/>
          </a:p>
        </p:txBody>
      </p:sp>
    </p:spTree>
    <p:extLst>
      <p:ext uri="{BB962C8B-B14F-4D97-AF65-F5344CB8AC3E}">
        <p14:creationId xmlns="" xmlns:p14="http://schemas.microsoft.com/office/powerpoint/2010/main" val="146529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r>
              <a:rPr lang="en-US" altLang="zh-CN" dirty="0"/>
              <a:t>: </a:t>
            </a:r>
            <a:r>
              <a:rPr lang="zh-CN" altLang="en-US" dirty="0"/>
              <a:t>语音识别</a:t>
            </a:r>
          </a:p>
        </p:txBody>
      </p:sp>
      <p:sp>
        <p:nvSpPr>
          <p:cNvPr id="10" name="内容占位符 9"/>
          <p:cNvSpPr>
            <a:spLocks noGrp="1"/>
          </p:cNvSpPr>
          <p:nvPr>
            <p:ph sz="quarter" idx="10"/>
          </p:nvPr>
        </p:nvSpPr>
        <p:spPr/>
        <p:txBody>
          <a:bodyPr/>
          <a:lstStyle/>
          <a:p>
            <a:endParaRPr lang="zh-CN" altLang="en-US"/>
          </a:p>
        </p:txBody>
      </p:sp>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481387" y="1473344"/>
            <a:ext cx="4762500" cy="2857500"/>
          </a:xfrm>
          <a:prstGeom prst="rect">
            <a:avLst/>
          </a:prstGeom>
        </p:spPr>
      </p:pic>
      <p:pic>
        <p:nvPicPr>
          <p:cNvPr id="7" name="图片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70596" y="4463761"/>
            <a:ext cx="3576247" cy="2279939"/>
          </a:xfrm>
          <a:prstGeom prst="rect">
            <a:avLst/>
          </a:prstGeom>
        </p:spPr>
      </p:pic>
      <p:pic>
        <p:nvPicPr>
          <p:cNvPr id="9" name="图片 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136454" y="4463760"/>
            <a:ext cx="3552313" cy="2279939"/>
          </a:xfrm>
          <a:prstGeom prst="rect">
            <a:avLst/>
          </a:prstGeom>
        </p:spPr>
      </p:pic>
      <p:pic>
        <p:nvPicPr>
          <p:cNvPr id="11" name="图片 1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843295" y="4795258"/>
            <a:ext cx="4321211" cy="1719842"/>
          </a:xfrm>
          <a:prstGeom prst="rect">
            <a:avLst/>
          </a:prstGeom>
        </p:spPr>
      </p:pic>
      <p:pic>
        <p:nvPicPr>
          <p:cNvPr id="13" name="图片 12"/>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97632" y="1823605"/>
            <a:ext cx="2876190" cy="1990476"/>
          </a:xfrm>
          <a:prstGeom prst="rect">
            <a:avLst/>
          </a:prstGeom>
        </p:spPr>
      </p:pic>
      <p:pic>
        <p:nvPicPr>
          <p:cNvPr id="14" name="图片 13"/>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8607569" y="1892660"/>
            <a:ext cx="3168295" cy="2018867"/>
          </a:xfrm>
          <a:prstGeom prst="rect">
            <a:avLst/>
          </a:prstGeom>
        </p:spPr>
      </p:pic>
      <p:sp>
        <p:nvSpPr>
          <p:cNvPr id="3" name="矩形 2"/>
          <p:cNvSpPr/>
          <p:nvPr/>
        </p:nvSpPr>
        <p:spPr>
          <a:xfrm>
            <a:off x="9706479" y="3928833"/>
            <a:ext cx="1346844" cy="369332"/>
          </a:xfrm>
          <a:prstGeom prst="rect">
            <a:avLst/>
          </a:prstGeom>
        </p:spPr>
        <p:txBody>
          <a:bodyPr wrap="none">
            <a:spAutoFit/>
          </a:bodyPr>
          <a:lstStyle/>
          <a:p>
            <a:r>
              <a:rPr lang="zh-CN" altLang="en-US" b="1" dirty="0"/>
              <a:t>小度机器人</a:t>
            </a:r>
          </a:p>
        </p:txBody>
      </p:sp>
    </p:spTree>
    <p:extLst>
      <p:ext uri="{BB962C8B-B14F-4D97-AF65-F5344CB8AC3E}">
        <p14:creationId xmlns="" xmlns:p14="http://schemas.microsoft.com/office/powerpoint/2010/main" val="252481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深度学习的成功案例：语音识别</a:t>
            </a:r>
          </a:p>
        </p:txBody>
      </p:sp>
      <p:sp>
        <p:nvSpPr>
          <p:cNvPr id="4" name="内容占位符 3"/>
          <p:cNvSpPr>
            <a:spLocks noGrp="1"/>
          </p:cNvSpPr>
          <p:nvPr>
            <p:ph sz="quarter" idx="10"/>
          </p:nvPr>
        </p:nvSpPr>
        <p:spPr/>
        <p:txBody>
          <a:bodyPr/>
          <a:lstStyle/>
          <a:p>
            <a:endParaRPr lang="zh-CN" altLang="en-US"/>
          </a:p>
        </p:txBody>
      </p:sp>
      <p:pic>
        <p:nvPicPr>
          <p:cNvPr id="3" name="图片 2"/>
          <p:cNvPicPr>
            <a:picLocks noChangeAspect="1"/>
          </p:cNvPicPr>
          <p:nvPr/>
        </p:nvPicPr>
        <p:blipFill>
          <a:blip r:embed="rId2" cstate="print"/>
          <a:stretch>
            <a:fillRect/>
          </a:stretch>
        </p:blipFill>
        <p:spPr>
          <a:xfrm>
            <a:off x="1242497" y="1552446"/>
            <a:ext cx="8882849" cy="5083132"/>
          </a:xfrm>
          <a:prstGeom prst="rect">
            <a:avLst/>
          </a:prstGeom>
        </p:spPr>
      </p:pic>
    </p:spTree>
    <p:extLst>
      <p:ext uri="{BB962C8B-B14F-4D97-AF65-F5344CB8AC3E}">
        <p14:creationId xmlns="" xmlns:p14="http://schemas.microsoft.com/office/powerpoint/2010/main" val="247083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680090" y="1512506"/>
            <a:ext cx="7243227" cy="5032258"/>
          </a:xfrm>
          <a:prstGeom prst="rect">
            <a:avLst/>
          </a:prstGeom>
        </p:spPr>
      </p:pic>
      <p:sp>
        <p:nvSpPr>
          <p:cNvPr id="2" name="标题 1"/>
          <p:cNvSpPr>
            <a:spLocks noGrp="1"/>
          </p:cNvSpPr>
          <p:nvPr>
            <p:ph type="title"/>
          </p:nvPr>
        </p:nvSpPr>
        <p:spPr/>
        <p:txBody>
          <a:bodyPr/>
          <a:lstStyle/>
          <a:p>
            <a:r>
              <a:rPr lang="zh-CN" altLang="en-US" dirty="0"/>
              <a:t>应用：网络搜索</a:t>
            </a:r>
          </a:p>
        </p:txBody>
      </p:sp>
      <p:sp>
        <p:nvSpPr>
          <p:cNvPr id="16" name="内容占位符 15"/>
          <p:cNvSpPr>
            <a:spLocks noGrp="1"/>
          </p:cNvSpPr>
          <p:nvPr>
            <p:ph sz="quarter" idx="10"/>
          </p:nvPr>
        </p:nvSpPr>
        <p:spPr/>
        <p:txBody>
          <a:bodyPr/>
          <a:lstStyle/>
          <a:p>
            <a:endParaRPr lang="zh-CN" altLang="en-US"/>
          </a:p>
        </p:txBody>
      </p:sp>
      <p:pic>
        <p:nvPicPr>
          <p:cNvPr id="7" name="图片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62071" y="1580129"/>
            <a:ext cx="2276456" cy="1684577"/>
          </a:xfrm>
          <a:prstGeom prst="rect">
            <a:avLst/>
          </a:prstGeom>
        </p:spPr>
      </p:pic>
      <p:pic>
        <p:nvPicPr>
          <p:cNvPr id="8" name="图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8199" y="4782378"/>
            <a:ext cx="1489503" cy="1026943"/>
          </a:xfrm>
          <a:prstGeom prst="rect">
            <a:avLst/>
          </a:prstGeom>
        </p:spPr>
      </p:pic>
      <p:pic>
        <p:nvPicPr>
          <p:cNvPr id="9" name="图片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746713" y="1580129"/>
            <a:ext cx="1933452" cy="1933452"/>
          </a:xfrm>
          <a:prstGeom prst="rect">
            <a:avLst/>
          </a:prstGeom>
        </p:spPr>
      </p:pic>
      <p:pic>
        <p:nvPicPr>
          <p:cNvPr id="11" name="图片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634302" y="4940852"/>
            <a:ext cx="2315243" cy="1529590"/>
          </a:xfrm>
          <a:prstGeom prst="rect">
            <a:avLst/>
          </a:prstGeom>
        </p:spPr>
      </p:pic>
      <p:sp>
        <p:nvSpPr>
          <p:cNvPr id="13" name="椭圆 12"/>
          <p:cNvSpPr/>
          <p:nvPr/>
        </p:nvSpPr>
        <p:spPr>
          <a:xfrm>
            <a:off x="3293918" y="1506563"/>
            <a:ext cx="862446" cy="368249"/>
          </a:xfrm>
          <a:prstGeom prst="ellipse">
            <a:avLst/>
          </a:prstGeom>
          <a:no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rgbClr val="00B050"/>
              </a:solidFill>
            </a:endParaRPr>
          </a:p>
        </p:txBody>
      </p:sp>
      <p:sp>
        <p:nvSpPr>
          <p:cNvPr id="14" name="矩形 13"/>
          <p:cNvSpPr/>
          <p:nvPr/>
        </p:nvSpPr>
        <p:spPr>
          <a:xfrm>
            <a:off x="3293918" y="2292096"/>
            <a:ext cx="3253186" cy="694944"/>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5630" y="3029712"/>
            <a:ext cx="3271474" cy="883920"/>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20283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应用：推荐系统 </a:t>
            </a:r>
          </a:p>
        </p:txBody>
      </p:sp>
      <p:sp>
        <p:nvSpPr>
          <p:cNvPr id="7" name="内容占位符 6"/>
          <p:cNvSpPr>
            <a:spLocks noGrp="1"/>
          </p:cNvSpPr>
          <p:nvPr>
            <p:ph sz="quarter" idx="10"/>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1746" y="1721861"/>
            <a:ext cx="5525848" cy="4762066"/>
          </a:xfrm>
          <a:prstGeom prst="rect">
            <a:avLst/>
          </a:prstGeom>
        </p:spPr>
      </p:pic>
      <p:pic>
        <p:nvPicPr>
          <p:cNvPr id="6" name="图片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302697" y="5000625"/>
            <a:ext cx="3524250" cy="1200150"/>
          </a:xfrm>
          <a:prstGeom prst="rect">
            <a:avLst/>
          </a:prstGeom>
        </p:spPr>
      </p:pic>
      <p:pic>
        <p:nvPicPr>
          <p:cNvPr id="3" name="图片 2"/>
          <p:cNvPicPr>
            <a:picLocks noChangeAspect="1"/>
          </p:cNvPicPr>
          <p:nvPr/>
        </p:nvPicPr>
        <p:blipFill>
          <a:blip r:embed="rId4" cstate="print"/>
          <a:stretch>
            <a:fillRect/>
          </a:stretch>
        </p:blipFill>
        <p:spPr>
          <a:xfrm>
            <a:off x="6552448" y="1721861"/>
            <a:ext cx="5024747" cy="2790291"/>
          </a:xfrm>
          <a:prstGeom prst="rect">
            <a:avLst/>
          </a:prstGeom>
        </p:spPr>
      </p:pic>
    </p:spTree>
    <p:extLst>
      <p:ext uri="{BB962C8B-B14F-4D97-AF65-F5344CB8AC3E}">
        <p14:creationId xmlns="" xmlns:p14="http://schemas.microsoft.com/office/powerpoint/2010/main" val="379522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深度学习的成功案例：自然语言处理（</a:t>
            </a:r>
            <a:r>
              <a:rPr lang="en-US" altLang="zh-CN" dirty="0"/>
              <a:t>NLP</a:t>
            </a:r>
            <a:r>
              <a:rPr lang="zh-CN" altLang="en-US" dirty="0"/>
              <a:t>）</a:t>
            </a:r>
          </a:p>
        </p:txBody>
      </p:sp>
      <p:sp>
        <p:nvSpPr>
          <p:cNvPr id="5" name="内容占位符 4"/>
          <p:cNvSpPr>
            <a:spLocks noGrp="1"/>
          </p:cNvSpPr>
          <p:nvPr>
            <p:ph sz="quarter" idx="10"/>
          </p:nvPr>
        </p:nvSpPr>
        <p:spPr/>
        <p:txBody>
          <a:bodyPr/>
          <a:lstStyle/>
          <a:p>
            <a:endParaRPr lang="zh-CN" altLang="en-US"/>
          </a:p>
        </p:txBody>
      </p:sp>
      <p:pic>
        <p:nvPicPr>
          <p:cNvPr id="4" name="图片 3"/>
          <p:cNvPicPr>
            <a:picLocks noChangeAspect="1"/>
          </p:cNvPicPr>
          <p:nvPr/>
        </p:nvPicPr>
        <p:blipFill>
          <a:blip r:embed="rId2" cstate="print"/>
          <a:stretch>
            <a:fillRect/>
          </a:stretch>
        </p:blipFill>
        <p:spPr>
          <a:xfrm>
            <a:off x="900940" y="1153975"/>
            <a:ext cx="9515475" cy="4972050"/>
          </a:xfrm>
          <a:prstGeom prst="rect">
            <a:avLst/>
          </a:prstGeom>
        </p:spPr>
      </p:pic>
    </p:spTree>
    <p:extLst>
      <p:ext uri="{BB962C8B-B14F-4D97-AF65-F5344CB8AC3E}">
        <p14:creationId xmlns="" xmlns:p14="http://schemas.microsoft.com/office/powerpoint/2010/main" val="268117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深度学习的成功案例：</a:t>
            </a:r>
            <a:r>
              <a:rPr lang="en-US" altLang="zh-CN" dirty="0"/>
              <a:t>AlphaGo</a:t>
            </a:r>
            <a:endParaRPr lang="zh-CN" altLang="en-US" dirty="0"/>
          </a:p>
        </p:txBody>
      </p:sp>
      <p:sp>
        <p:nvSpPr>
          <p:cNvPr id="5" name="内容占位符 4"/>
          <p:cNvSpPr>
            <a:spLocks noGrp="1"/>
          </p:cNvSpPr>
          <p:nvPr>
            <p:ph sz="quarter" idx="10"/>
          </p:nvPr>
        </p:nvSpPr>
        <p:spPr/>
        <p:txBody>
          <a:bodyPr/>
          <a:lstStyle/>
          <a:p>
            <a:endParaRPr lang="zh-CN" altLang="en-US"/>
          </a:p>
        </p:txBody>
      </p:sp>
      <p:pic>
        <p:nvPicPr>
          <p:cNvPr id="4" name="图片 3"/>
          <p:cNvPicPr>
            <a:picLocks noChangeAspect="1"/>
          </p:cNvPicPr>
          <p:nvPr/>
        </p:nvPicPr>
        <p:blipFill>
          <a:blip r:embed="rId3" cstate="print"/>
          <a:stretch>
            <a:fillRect/>
          </a:stretch>
        </p:blipFill>
        <p:spPr>
          <a:xfrm>
            <a:off x="1240911" y="1030870"/>
            <a:ext cx="9076682" cy="5289484"/>
          </a:xfrm>
          <a:prstGeom prst="rect">
            <a:avLst/>
          </a:prstGeom>
        </p:spPr>
      </p:pic>
      <p:sp>
        <p:nvSpPr>
          <p:cNvPr id="3" name="矩形 2"/>
          <p:cNvSpPr/>
          <p:nvPr/>
        </p:nvSpPr>
        <p:spPr>
          <a:xfrm>
            <a:off x="1022251" y="6488668"/>
            <a:ext cx="10610895" cy="369332"/>
          </a:xfrm>
          <a:prstGeom prst="rect">
            <a:avLst/>
          </a:prstGeom>
        </p:spPr>
        <p:txBody>
          <a:bodyPr wrap="square">
            <a:spAutoFit/>
          </a:bodyPr>
          <a:lstStyle/>
          <a:p>
            <a:r>
              <a:rPr lang="en-US" altLang="zh-CN" dirty="0">
                <a:solidFill>
                  <a:srgbClr val="6795B5"/>
                </a:solidFill>
                <a:latin typeface="Microsoft YaHei" panose="020B0503020204020204" pitchFamily="34" charset="-122"/>
                <a:ea typeface="Microsoft YaHei" panose="020B0503020204020204" pitchFamily="34" charset="-122"/>
                <a:hlinkClick r:id="rId4"/>
              </a:rPr>
              <a:t>《Nature》2016</a:t>
            </a:r>
            <a:r>
              <a:rPr lang="zh-CN" altLang="en-US" dirty="0">
                <a:solidFill>
                  <a:srgbClr val="6795B5"/>
                </a:solidFill>
                <a:latin typeface="Microsoft YaHei" panose="020B0503020204020204" pitchFamily="34" charset="-122"/>
                <a:ea typeface="Microsoft YaHei" panose="020B0503020204020204" pitchFamily="34" charset="-122"/>
                <a:hlinkClick r:id="rId4"/>
              </a:rPr>
              <a:t>：</a:t>
            </a:r>
            <a:r>
              <a:rPr lang="en-US" altLang="zh-CN" dirty="0">
                <a:solidFill>
                  <a:srgbClr val="6795B5"/>
                </a:solidFill>
                <a:latin typeface="Microsoft YaHei" panose="020B0503020204020204" pitchFamily="34" charset="-122"/>
                <a:ea typeface="Microsoft YaHei" panose="020B0503020204020204" pitchFamily="34" charset="-122"/>
                <a:hlinkClick r:id="rId4"/>
              </a:rPr>
              <a:t>Mastering the game of Go with deep neural networks and tree search</a:t>
            </a:r>
            <a:r>
              <a:rPr lang="en-US" altLang="zh-CN" dirty="0">
                <a:solidFill>
                  <a:srgbClr val="4D4D4D"/>
                </a:solidFill>
                <a:latin typeface="Microsoft YaHei" panose="020B0503020204020204" pitchFamily="34" charset="-122"/>
                <a:ea typeface="Microsoft YaHei" panose="020B0503020204020204" pitchFamily="34" charset="-122"/>
              </a:rPr>
              <a:t> </a:t>
            </a:r>
            <a:endParaRPr lang="zh-CN" altLang="en-US" dirty="0"/>
          </a:p>
        </p:txBody>
      </p:sp>
    </p:spTree>
    <p:extLst>
      <p:ext uri="{BB962C8B-B14F-4D97-AF65-F5344CB8AC3E}">
        <p14:creationId xmlns="" xmlns:p14="http://schemas.microsoft.com/office/powerpoint/2010/main" val="303637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更多应用</a:t>
            </a:r>
          </a:p>
        </p:txBody>
      </p:sp>
      <p:sp>
        <p:nvSpPr>
          <p:cNvPr id="12" name="内容占位符 11"/>
          <p:cNvSpPr>
            <a:spLocks noGrp="1"/>
          </p:cNvSpPr>
          <p:nvPr>
            <p:ph sz="quarter" idx="10"/>
          </p:nvPr>
        </p:nvSpPr>
        <p:spPr/>
        <p:txBody>
          <a:bodyPr/>
          <a:lstStyle/>
          <a:p>
            <a:endParaRPr lang="zh-CN" altLang="en-US"/>
          </a:p>
        </p:txBody>
      </p:sp>
      <p:pic>
        <p:nvPicPr>
          <p:cNvPr id="3" name="图片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67145" y="1614193"/>
            <a:ext cx="3352800" cy="2237232"/>
          </a:xfrm>
          <a:prstGeom prst="rect">
            <a:avLst/>
          </a:prstGeom>
        </p:spPr>
      </p:pic>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5466" y="1294785"/>
            <a:ext cx="3365094" cy="2983717"/>
          </a:xfrm>
          <a:prstGeom prst="rect">
            <a:avLst/>
          </a:prstGeom>
        </p:spPr>
      </p:pic>
      <p:pic>
        <p:nvPicPr>
          <p:cNvPr id="10" name="图片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94407" y="4305439"/>
            <a:ext cx="3388749" cy="2102565"/>
          </a:xfrm>
          <a:prstGeom prst="rect">
            <a:avLst/>
          </a:prstGeom>
        </p:spPr>
      </p:pic>
      <p:pic>
        <p:nvPicPr>
          <p:cNvPr id="11" name="图片 10"/>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084107" y="4241499"/>
            <a:ext cx="3651024" cy="2230443"/>
          </a:xfrm>
          <a:prstGeom prst="rect">
            <a:avLst/>
          </a:prstGeom>
        </p:spPr>
      </p:pic>
      <p:pic>
        <p:nvPicPr>
          <p:cNvPr id="13" name="图片 1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8302337" y="1614193"/>
            <a:ext cx="3126618" cy="2392399"/>
          </a:xfrm>
          <a:prstGeom prst="rect">
            <a:avLst/>
          </a:prstGeom>
        </p:spPr>
      </p:pic>
      <p:pic>
        <p:nvPicPr>
          <p:cNvPr id="1026" name="Picture 2" descr="查看源图像"/>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247559" y="4434094"/>
            <a:ext cx="3509173" cy="19739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52241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统计机器学习</a:t>
            </a:r>
            <a:endParaRPr lang="zh-CN" altLang="en-US" dirty="0"/>
          </a:p>
        </p:txBody>
      </p:sp>
      <p:sp>
        <p:nvSpPr>
          <p:cNvPr id="3" name="内容占位符 2"/>
          <p:cNvSpPr>
            <a:spLocks noGrp="1"/>
          </p:cNvSpPr>
          <p:nvPr>
            <p:ph sz="quarter" idx="10"/>
          </p:nvPr>
        </p:nvSpPr>
        <p:spPr/>
        <p:txBody>
          <a:bodyPr>
            <a:normAutofit/>
          </a:bodyPr>
          <a:lstStyle/>
          <a:p>
            <a:r>
              <a:rPr lang="zh-CN" altLang="en-US" sz="3200" b="1" dirty="0"/>
              <a:t>机器学习简介</a:t>
            </a:r>
            <a:endParaRPr lang="en-US" altLang="zh-CN" sz="2800" b="1" dirty="0"/>
          </a:p>
          <a:p>
            <a:pPr lvl="1">
              <a:lnSpc>
                <a:spcPct val="100000"/>
              </a:lnSpc>
            </a:pPr>
            <a:r>
              <a:rPr lang="zh-CN" altLang="en-US" sz="2800" b="1" dirty="0"/>
              <a:t>定义</a:t>
            </a:r>
            <a:endParaRPr lang="en-US" altLang="zh-CN" sz="2800" b="1" dirty="0"/>
          </a:p>
          <a:p>
            <a:pPr lvl="1">
              <a:lnSpc>
                <a:spcPct val="100000"/>
              </a:lnSpc>
            </a:pPr>
            <a:r>
              <a:rPr lang="zh-CN" altLang="en-US" sz="2800" b="1" dirty="0"/>
              <a:t>应用</a:t>
            </a:r>
            <a:endParaRPr lang="en-US" altLang="zh-CN" sz="2800" b="1" dirty="0"/>
          </a:p>
          <a:p>
            <a:pPr lvl="1">
              <a:lnSpc>
                <a:spcPct val="100000"/>
              </a:lnSpc>
            </a:pPr>
            <a:r>
              <a:rPr lang="zh-CN" altLang="en-US" sz="2800" b="1" dirty="0"/>
              <a:t>历史 </a:t>
            </a:r>
            <a:endParaRPr lang="en-US" altLang="zh-CN" sz="2800" b="1" dirty="0"/>
          </a:p>
          <a:p>
            <a:pPr>
              <a:lnSpc>
                <a:spcPct val="100000"/>
              </a:lnSpc>
            </a:pPr>
            <a:r>
              <a:rPr lang="zh-CN" altLang="en-US" sz="3200" b="1" dirty="0"/>
              <a:t>统计机器学习</a:t>
            </a:r>
            <a:endParaRPr lang="en-US" altLang="zh-CN" sz="3200" b="1" dirty="0"/>
          </a:p>
          <a:p>
            <a:pPr lvl="1">
              <a:lnSpc>
                <a:spcPct val="100000"/>
              </a:lnSpc>
            </a:pPr>
            <a:r>
              <a:rPr lang="zh-CN" altLang="en-US" sz="2800" b="1" dirty="0"/>
              <a:t>一般框架</a:t>
            </a:r>
            <a:endParaRPr lang="en-US" altLang="zh-CN" sz="2800" b="1" dirty="0"/>
          </a:p>
          <a:p>
            <a:pPr lvl="1">
              <a:lnSpc>
                <a:spcPct val="100000"/>
              </a:lnSpc>
            </a:pPr>
            <a:r>
              <a:rPr lang="zh-CN" altLang="en-US" sz="2800" b="1" dirty="0"/>
              <a:t>回归及分类问题的最优函数 </a:t>
            </a:r>
            <a:endParaRPr lang="en-US" altLang="zh-CN" sz="2800" b="1" dirty="0"/>
          </a:p>
          <a:p>
            <a:pPr lvl="1">
              <a:lnSpc>
                <a:spcPct val="100000"/>
              </a:lnSpc>
            </a:pPr>
            <a:r>
              <a:rPr lang="zh-CN" altLang="en-US" sz="2800" b="1" dirty="0"/>
              <a:t>过所拟合及正则化</a:t>
            </a:r>
            <a:endParaRPr lang="en-US" altLang="zh-CN" sz="2800" b="1" dirty="0"/>
          </a:p>
          <a:p>
            <a:pPr lvl="1">
              <a:lnSpc>
                <a:spcPct val="100000"/>
              </a:lnSpc>
            </a:pPr>
            <a:r>
              <a:rPr lang="zh-CN" altLang="en-US" sz="2800" b="1" dirty="0"/>
              <a:t>泛化能力分析（</a:t>
            </a:r>
            <a:r>
              <a:rPr lang="en-US" altLang="zh-CN" sz="2800" b="1" dirty="0"/>
              <a:t>Generalization ability analysis</a:t>
            </a:r>
            <a:r>
              <a:rPr lang="zh-CN" altLang="en-US" sz="2800" b="1" dirty="0"/>
              <a:t>）</a:t>
            </a:r>
            <a:endParaRPr lang="en-US" altLang="zh-CN" sz="2800" b="1" dirty="0"/>
          </a:p>
          <a:p>
            <a:endParaRPr lang="zh-CN" altLang="en-US" sz="3200" b="1" dirty="0"/>
          </a:p>
        </p:txBody>
      </p:sp>
    </p:spTree>
    <p:extLst>
      <p:ext uri="{BB962C8B-B14F-4D97-AF65-F5344CB8AC3E}">
        <p14:creationId xmlns="" xmlns:p14="http://schemas.microsoft.com/office/powerpoint/2010/main" val="234009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什么时候需要用机器学习</a:t>
            </a:r>
          </a:p>
        </p:txBody>
      </p:sp>
      <p:sp>
        <p:nvSpPr>
          <p:cNvPr id="3" name="内容占位符 2"/>
          <p:cNvSpPr>
            <a:spLocks noGrp="1"/>
          </p:cNvSpPr>
          <p:nvPr>
            <p:ph sz="quarter" idx="10"/>
          </p:nvPr>
        </p:nvSpPr>
        <p:spPr>
          <a:xfrm>
            <a:off x="599758" y="1066485"/>
            <a:ext cx="10752465" cy="5237271"/>
          </a:xfrm>
        </p:spPr>
        <p:txBody>
          <a:bodyPr/>
          <a:lstStyle/>
          <a:p>
            <a:pPr>
              <a:lnSpc>
                <a:spcPct val="100000"/>
              </a:lnSpc>
            </a:pPr>
            <a:r>
              <a:rPr lang="zh-CN" altLang="en-US" dirty="0">
                <a:cs typeface="Times New Roman" pitchFamily="18" charset="0"/>
              </a:rPr>
              <a:t>人类的专业知识太昂贵了</a:t>
            </a:r>
            <a:endParaRPr lang="en-US" altLang="zh-CN" dirty="0">
              <a:cs typeface="Times New Roman" pitchFamily="18" charset="0"/>
            </a:endParaRPr>
          </a:p>
          <a:p>
            <a:pPr marL="0" indent="0">
              <a:lnSpc>
                <a:spcPct val="100000"/>
              </a:lnSpc>
              <a:buNone/>
            </a:pPr>
            <a:r>
              <a:rPr lang="en-US" altLang="zh-CN" dirty="0">
                <a:cs typeface="Times New Roman" pitchFamily="18" charset="0"/>
              </a:rPr>
              <a:t>  (e.g. , intrusion detection)</a:t>
            </a:r>
          </a:p>
          <a:p>
            <a:pPr>
              <a:lnSpc>
                <a:spcPct val="100000"/>
              </a:lnSpc>
            </a:pPr>
            <a:r>
              <a:rPr lang="zh-CN" altLang="en-US" dirty="0">
                <a:cs typeface="Times New Roman" pitchFamily="18" charset="0"/>
              </a:rPr>
              <a:t>人类的专业知识不存在</a:t>
            </a:r>
            <a:endParaRPr lang="en-US" altLang="zh-CN" dirty="0">
              <a:cs typeface="Times New Roman" pitchFamily="18" charset="0"/>
            </a:endParaRPr>
          </a:p>
          <a:p>
            <a:pPr marL="0" indent="0">
              <a:lnSpc>
                <a:spcPct val="100000"/>
              </a:lnSpc>
              <a:buNone/>
            </a:pPr>
            <a:r>
              <a:rPr lang="en-US" altLang="zh-CN" dirty="0">
                <a:cs typeface="Times New Roman" pitchFamily="18" charset="0"/>
              </a:rPr>
              <a:t>   (e.g. , navigating on Mars)</a:t>
            </a:r>
          </a:p>
          <a:p>
            <a:pPr>
              <a:lnSpc>
                <a:spcPct val="100000"/>
              </a:lnSpc>
            </a:pPr>
            <a:r>
              <a:rPr lang="zh-CN" altLang="en-US" dirty="0">
                <a:cs typeface="Times New Roman" pitchFamily="18" charset="0"/>
              </a:rPr>
              <a:t>人类不能解释专业技能</a:t>
            </a:r>
            <a:r>
              <a:rPr lang="en-US" altLang="zh-CN" dirty="0">
                <a:cs typeface="Times New Roman" pitchFamily="18" charset="0"/>
              </a:rPr>
              <a:t>                                                  </a:t>
            </a:r>
          </a:p>
          <a:p>
            <a:pPr marL="0" indent="0">
              <a:lnSpc>
                <a:spcPct val="100000"/>
              </a:lnSpc>
              <a:buNone/>
            </a:pPr>
            <a:r>
              <a:rPr lang="en-US" altLang="zh-CN" dirty="0">
                <a:cs typeface="Times New Roman" pitchFamily="18" charset="0"/>
              </a:rPr>
              <a:t> (e.g., speech recognition)</a:t>
            </a:r>
          </a:p>
          <a:p>
            <a:pPr>
              <a:lnSpc>
                <a:spcPct val="100000"/>
              </a:lnSpc>
            </a:pPr>
            <a:r>
              <a:rPr lang="zh-CN" altLang="en-US" dirty="0">
                <a:cs typeface="Times New Roman" pitchFamily="18" charset="0"/>
              </a:rPr>
              <a:t>问题及相应的解决方案随时间变化 </a:t>
            </a:r>
            <a:r>
              <a:rPr lang="en-US" altLang="zh-CN" dirty="0">
                <a:cs typeface="Times New Roman" pitchFamily="18" charset="0"/>
              </a:rPr>
              <a:t>                                         (e.g., network routing)</a:t>
            </a:r>
          </a:p>
          <a:p>
            <a:pPr>
              <a:lnSpc>
                <a:spcPct val="100000"/>
              </a:lnSpc>
            </a:pPr>
            <a:r>
              <a:rPr lang="zh-CN" altLang="en-US" dirty="0">
                <a:cs typeface="Times New Roman" pitchFamily="18" charset="0"/>
              </a:rPr>
              <a:t>解决方案需要根据具体情况进行调整</a:t>
            </a:r>
            <a:r>
              <a:rPr lang="en-US" altLang="zh-CN" dirty="0">
                <a:cs typeface="Times New Roman" pitchFamily="18" charset="0"/>
              </a:rPr>
              <a:t> </a:t>
            </a:r>
          </a:p>
          <a:p>
            <a:pPr marL="0" indent="0">
              <a:lnSpc>
                <a:spcPct val="100000"/>
              </a:lnSpc>
              <a:buNone/>
            </a:pPr>
            <a:r>
              <a:rPr lang="en-US" altLang="zh-CN" dirty="0">
                <a:cs typeface="Times New Roman" pitchFamily="18" charset="0"/>
              </a:rPr>
              <a:t>  (e.g., user biometrics for intelligent/adaptive user interface)</a:t>
            </a:r>
          </a:p>
          <a:p>
            <a:pPr>
              <a:lnSpc>
                <a:spcPct val="100000"/>
              </a:lnSpc>
              <a:buNone/>
            </a:pPr>
            <a:endParaRPr lang="en-US" altLang="zh-CN" dirty="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机器学习的特点</a:t>
            </a:r>
          </a:p>
        </p:txBody>
      </p:sp>
      <p:sp>
        <p:nvSpPr>
          <p:cNvPr id="3" name="内容占位符 2"/>
          <p:cNvSpPr>
            <a:spLocks noGrp="1"/>
          </p:cNvSpPr>
          <p:nvPr>
            <p:ph sz="quarter" idx="10"/>
          </p:nvPr>
        </p:nvSpPr>
        <p:spPr>
          <a:xfrm>
            <a:off x="491090" y="939044"/>
            <a:ext cx="10752465" cy="5237271"/>
          </a:xfrm>
        </p:spPr>
        <p:txBody>
          <a:bodyPr/>
          <a:lstStyle/>
          <a:p>
            <a:pPr>
              <a:lnSpc>
                <a:spcPct val="100000"/>
              </a:lnSpc>
            </a:pPr>
            <a:r>
              <a:rPr lang="zh-CN" altLang="en-US" b="1" dirty="0">
                <a:cs typeface="Times New Roman" pitchFamily="18" charset="0"/>
              </a:rPr>
              <a:t>数据</a:t>
            </a:r>
            <a:r>
              <a:rPr lang="zh-CN" altLang="en-US" dirty="0">
                <a:cs typeface="Times New Roman" pitchFamily="18" charset="0"/>
              </a:rPr>
              <a:t>大量且廉价</a:t>
            </a:r>
            <a:r>
              <a:rPr lang="en-US" altLang="zh-CN" dirty="0">
                <a:cs typeface="Times New Roman" pitchFamily="18" charset="0"/>
              </a:rPr>
              <a:t>; </a:t>
            </a:r>
            <a:r>
              <a:rPr lang="zh-CN" altLang="en-US" b="1" dirty="0">
                <a:cs typeface="Times New Roman" pitchFamily="18" charset="0"/>
              </a:rPr>
              <a:t>知识 </a:t>
            </a:r>
            <a:r>
              <a:rPr lang="zh-CN" altLang="en-US" dirty="0">
                <a:cs typeface="Times New Roman" pitchFamily="18" charset="0"/>
              </a:rPr>
              <a:t>昂贵、稀少</a:t>
            </a:r>
            <a:endParaRPr lang="en-US" altLang="zh-CN" dirty="0">
              <a:cs typeface="Times New Roman" pitchFamily="18" charset="0"/>
            </a:endParaRPr>
          </a:p>
          <a:p>
            <a:pPr>
              <a:lnSpc>
                <a:spcPct val="100000"/>
              </a:lnSpc>
            </a:pPr>
            <a:r>
              <a:rPr lang="zh-CN" altLang="en-US" dirty="0">
                <a:cs typeface="Times New Roman" pitchFamily="18" charset="0"/>
              </a:rPr>
              <a:t>数据产生过程的细节是未知的，但是数据产生的过程不是完全随机的。</a:t>
            </a:r>
            <a:endParaRPr lang="en-US" altLang="zh-CN" dirty="0">
              <a:cs typeface="Times New Roman" pitchFamily="18" charset="0"/>
            </a:endParaRPr>
          </a:p>
          <a:p>
            <a:pPr>
              <a:lnSpc>
                <a:spcPct val="100000"/>
              </a:lnSpc>
            </a:pPr>
            <a:r>
              <a:rPr lang="zh-CN" altLang="en-US" dirty="0">
                <a:cs typeface="Times New Roman" pitchFamily="18" charset="0"/>
              </a:rPr>
              <a:t>通过利用数据中的某些模式或规律从数据中</a:t>
            </a:r>
            <a:r>
              <a:rPr lang="zh-CN" altLang="en-US" b="1" dirty="0">
                <a:cs typeface="Times New Roman" pitchFamily="18" charset="0"/>
              </a:rPr>
              <a:t>学习模型</a:t>
            </a:r>
            <a:r>
              <a:rPr lang="zh-CN" altLang="en-US" dirty="0">
                <a:cs typeface="Times New Roman" pitchFamily="18" charset="0"/>
              </a:rPr>
              <a:t>：反推数据生成路径。</a:t>
            </a:r>
            <a:endParaRPr lang="en-US" altLang="zh-CN" dirty="0">
              <a:cs typeface="Times New Roman" pitchFamily="18" charset="0"/>
            </a:endParaRPr>
          </a:p>
          <a:p>
            <a:pPr>
              <a:lnSpc>
                <a:spcPct val="100000"/>
              </a:lnSpc>
            </a:pPr>
            <a:r>
              <a:rPr lang="zh-CN" altLang="en-US" dirty="0">
                <a:cs typeface="Times New Roman" pitchFamily="18" charset="0"/>
              </a:rPr>
              <a:t>模型通常不是完整过程的精确复制品，而是一种良好且有用的</a:t>
            </a:r>
            <a:r>
              <a:rPr lang="zh-CN" altLang="en-US" b="1" dirty="0">
                <a:cs typeface="Times New Roman" pitchFamily="18" charset="0"/>
              </a:rPr>
              <a:t>近似</a:t>
            </a:r>
            <a:r>
              <a:rPr lang="zh-CN" altLang="en-US" dirty="0">
                <a:cs typeface="Times New Roman" pitchFamily="18" charset="0"/>
              </a:rPr>
              <a:t>。</a:t>
            </a:r>
            <a:r>
              <a:rPr lang="en-US" altLang="zh-CN" dirty="0">
                <a:cs typeface="Times New Roman" pitchFamily="18" charset="0"/>
              </a:rPr>
              <a:t>(George Box: “All models are wrong, but some are useful.”)</a:t>
            </a:r>
          </a:p>
          <a:p>
            <a:pPr>
              <a:lnSpc>
                <a:spcPct val="100000"/>
              </a:lnSpc>
            </a:pPr>
            <a:r>
              <a:rPr lang="zh-CN" altLang="en-US" dirty="0">
                <a:cs typeface="Times New Roman" pitchFamily="18" charset="0"/>
              </a:rPr>
              <a:t>模型可以</a:t>
            </a:r>
            <a:r>
              <a:rPr lang="zh-CN" altLang="en-US" b="1" dirty="0">
                <a:cs typeface="Times New Roman" pitchFamily="18" charset="0"/>
              </a:rPr>
              <a:t>描述</a:t>
            </a:r>
            <a:r>
              <a:rPr lang="zh-CN" altLang="en-US" dirty="0">
                <a:cs typeface="Times New Roman" pitchFamily="18" charset="0"/>
              </a:rPr>
              <a:t>从数据中获取知识，或对预测将来具有</a:t>
            </a:r>
            <a:r>
              <a:rPr lang="zh-CN" altLang="en-US" b="1" dirty="0">
                <a:cs typeface="Times New Roman" pitchFamily="18" charset="0"/>
              </a:rPr>
              <a:t>预测性</a:t>
            </a:r>
            <a:r>
              <a:rPr lang="zh-CN" altLang="en-US" dirty="0">
                <a:cs typeface="Times New Roman" pitchFamily="18" charset="0"/>
              </a:rPr>
              <a:t>，或者两者兼而有之。</a:t>
            </a:r>
            <a:endParaRPr lang="en-US" altLang="zh-CN" dirty="0">
              <a:cs typeface="Times New Roman" pitchFamily="18" charset="0"/>
            </a:endParaRPr>
          </a:p>
          <a:p>
            <a:pPr>
              <a:lnSpc>
                <a:spcPct val="100000"/>
              </a:lnSpc>
            </a:pPr>
            <a:r>
              <a:rPr lang="zh-CN" altLang="en-US" dirty="0">
                <a:cs typeface="Times New Roman" pitchFamily="18" charset="0"/>
              </a:rPr>
              <a:t>几乎所有的科学都与关注于用</a:t>
            </a:r>
            <a:r>
              <a:rPr lang="zh-CN" altLang="en-US" b="1" dirty="0">
                <a:cs typeface="Times New Roman" pitchFamily="18" charset="0"/>
              </a:rPr>
              <a:t>模型拟合数据</a:t>
            </a:r>
            <a:r>
              <a:rPr lang="zh-CN" altLang="en-US" dirty="0">
                <a:cs typeface="Times New Roman" pitchFamily="18" charset="0"/>
              </a:rPr>
              <a:t>：推理。</a:t>
            </a:r>
          </a:p>
        </p:txBody>
      </p:sp>
    </p:spTree>
    <p:extLst>
      <p:ext uri="{BB962C8B-B14F-4D97-AF65-F5344CB8AC3E}">
        <p14:creationId xmlns="" xmlns:p14="http://schemas.microsoft.com/office/powerpoint/2010/main" val="394791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机器学习的历史 </a:t>
            </a:r>
          </a:p>
        </p:txBody>
      </p:sp>
      <p:sp>
        <p:nvSpPr>
          <p:cNvPr id="4" name="内容占位符 3"/>
          <p:cNvSpPr>
            <a:spLocks noGrp="1"/>
          </p:cNvSpPr>
          <p:nvPr>
            <p:ph sz="quarter" idx="10"/>
          </p:nvPr>
        </p:nvSpPr>
        <p:spPr/>
        <p:txBody>
          <a:bodyPr/>
          <a:lstStyle/>
          <a:p>
            <a:endParaRPr lang="zh-CN" altLang="en-US"/>
          </a:p>
        </p:txBody>
      </p:sp>
      <p:pic>
        <p:nvPicPr>
          <p:cNvPr id="311300" name="Picture 4" descr="https://timgsa.baidu.com/timg?image&amp;quality=80&amp;size=b9999_10000&amp;sec=1603081529316&amp;di=ded68824aa52a8e1115a7ee0374354c1&amp;imgtype=0&amp;src=http%3A%2F%2Fcrawler-fs.intsig.net%2Fcamfs%2Fdownload%3Ffilename%3D10005_6cb425a7019ea809856f137baf15a5df_3.jpeg"/>
          <p:cNvPicPr>
            <a:picLocks noChangeAspect="1" noChangeArrowheads="1"/>
          </p:cNvPicPr>
          <p:nvPr/>
        </p:nvPicPr>
        <p:blipFill>
          <a:blip r:embed="rId2" cstate="print"/>
          <a:srcRect/>
          <a:stretch>
            <a:fillRect/>
          </a:stretch>
        </p:blipFill>
        <p:spPr bwMode="auto">
          <a:xfrm>
            <a:off x="927734" y="893762"/>
            <a:ext cx="9486266" cy="583998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Categories of Machine Learning</a:t>
            </a:r>
            <a:endParaRPr lang="zh-CN" altLang="en-US" dirty="0"/>
          </a:p>
        </p:txBody>
      </p:sp>
      <p:sp>
        <p:nvSpPr>
          <p:cNvPr id="3" name="内容占位符 2"/>
          <p:cNvSpPr>
            <a:spLocks noGrp="1"/>
          </p:cNvSpPr>
          <p:nvPr>
            <p:ph sz="quarter" idx="10"/>
          </p:nvPr>
        </p:nvSpPr>
        <p:spPr/>
        <p:txBody>
          <a:bodyPr/>
          <a:lstStyle/>
          <a:p>
            <a:pPr>
              <a:lnSpc>
                <a:spcPct val="150000"/>
              </a:lnSpc>
            </a:pPr>
            <a:r>
              <a:rPr lang="zh-CN" altLang="en-US" dirty="0">
                <a:solidFill>
                  <a:srgbClr val="FF0000"/>
                </a:solidFill>
              </a:rPr>
              <a:t>有监督学习</a:t>
            </a:r>
            <a:r>
              <a:rPr lang="en-US" altLang="zh-CN" dirty="0"/>
              <a:t>: </a:t>
            </a:r>
            <a:r>
              <a:rPr lang="zh-CN" altLang="en-US" dirty="0"/>
              <a:t>有标记数据，</a:t>
            </a:r>
            <a:r>
              <a:rPr lang="en-US" altLang="zh-CN" dirty="0"/>
              <a:t>e.g. Fisher, </a:t>
            </a:r>
            <a:r>
              <a:rPr lang="zh-CN" altLang="en-US" dirty="0"/>
              <a:t>感知器算法</a:t>
            </a:r>
            <a:r>
              <a:rPr lang="en-US" altLang="zh-CN" dirty="0"/>
              <a:t>, </a:t>
            </a:r>
            <a:r>
              <a:rPr lang="zh-CN" altLang="en-US" dirty="0"/>
              <a:t>线性差别分析</a:t>
            </a:r>
            <a:endParaRPr lang="en-US" altLang="zh-CN" dirty="0"/>
          </a:p>
          <a:p>
            <a:pPr>
              <a:lnSpc>
                <a:spcPct val="150000"/>
              </a:lnSpc>
            </a:pPr>
            <a:r>
              <a:rPr lang="zh-CN" altLang="en-US" dirty="0">
                <a:solidFill>
                  <a:srgbClr val="FF0000"/>
                </a:solidFill>
              </a:rPr>
              <a:t>无监督学习</a:t>
            </a:r>
            <a:r>
              <a:rPr lang="en-US" altLang="zh-CN" dirty="0"/>
              <a:t>: </a:t>
            </a:r>
            <a:r>
              <a:rPr lang="zh-CN" altLang="en-US" dirty="0"/>
              <a:t>无标注数据</a:t>
            </a:r>
            <a:r>
              <a:rPr lang="en-US" altLang="zh-CN" dirty="0"/>
              <a:t>, </a:t>
            </a:r>
            <a:r>
              <a:rPr lang="zh-CN" altLang="en-US" dirty="0"/>
              <a:t>降维方法</a:t>
            </a:r>
            <a:r>
              <a:rPr lang="en-US" altLang="zh-CN" dirty="0"/>
              <a:t>K-L</a:t>
            </a:r>
          </a:p>
          <a:p>
            <a:pPr>
              <a:lnSpc>
                <a:spcPct val="150000"/>
              </a:lnSpc>
            </a:pPr>
            <a:r>
              <a:rPr lang="zh-CN" altLang="en-US" dirty="0">
                <a:solidFill>
                  <a:srgbClr val="FF0000"/>
                </a:solidFill>
              </a:rPr>
              <a:t>半监督学习</a:t>
            </a:r>
            <a:r>
              <a:rPr lang="en-US" altLang="zh-CN" dirty="0"/>
              <a:t>: </a:t>
            </a:r>
            <a:r>
              <a:rPr lang="zh-CN" altLang="en-US" dirty="0"/>
              <a:t>无标注数据</a:t>
            </a:r>
            <a:r>
              <a:rPr lang="en-US" altLang="zh-CN" dirty="0"/>
              <a:t>+</a:t>
            </a:r>
            <a:r>
              <a:rPr lang="zh-CN" altLang="en-US" dirty="0"/>
              <a:t>有标注数据 </a:t>
            </a:r>
            <a:endParaRPr lang="en-US" altLang="zh-CN" dirty="0"/>
          </a:p>
          <a:p>
            <a:pPr>
              <a:lnSpc>
                <a:spcPct val="150000"/>
              </a:lnSpc>
            </a:pPr>
            <a:r>
              <a:rPr lang="zh-CN" altLang="en-US" dirty="0">
                <a:solidFill>
                  <a:srgbClr val="FF0000"/>
                </a:solidFill>
              </a:rPr>
              <a:t>多任务学习</a:t>
            </a:r>
            <a:r>
              <a:rPr lang="en-US" altLang="zh-CN" dirty="0">
                <a:solidFill>
                  <a:srgbClr val="FF0000"/>
                </a:solidFill>
              </a:rPr>
              <a:t>: </a:t>
            </a:r>
            <a:r>
              <a:rPr lang="zh-CN" altLang="en-US" dirty="0"/>
              <a:t>共享相关任务之间的表征</a:t>
            </a:r>
            <a:endParaRPr lang="en-US" altLang="zh-CN" dirty="0"/>
          </a:p>
          <a:p>
            <a:pPr>
              <a:lnSpc>
                <a:spcPct val="150000"/>
              </a:lnSpc>
            </a:pPr>
            <a:r>
              <a:rPr lang="zh-CN" altLang="en-US" dirty="0">
                <a:solidFill>
                  <a:srgbClr val="0070C0"/>
                </a:solidFill>
              </a:rPr>
              <a:t>迁移学习</a:t>
            </a:r>
            <a:r>
              <a:rPr lang="en-US" altLang="zh-CN" dirty="0"/>
              <a:t>: </a:t>
            </a:r>
            <a:r>
              <a:rPr lang="zh-CN" altLang="en-US" dirty="0"/>
              <a:t>训练数据与测试数据不是同分布的</a:t>
            </a:r>
            <a:endParaRPr lang="en-US" altLang="zh-CN" dirty="0"/>
          </a:p>
          <a:p>
            <a:pPr>
              <a:lnSpc>
                <a:spcPct val="150000"/>
              </a:lnSpc>
            </a:pPr>
            <a:r>
              <a:rPr lang="zh-CN" altLang="en-US" dirty="0">
                <a:solidFill>
                  <a:srgbClr val="0070C0"/>
                </a:solidFill>
              </a:rPr>
              <a:t>增强学习</a:t>
            </a:r>
            <a:r>
              <a:rPr lang="en-US" altLang="zh-CN" dirty="0"/>
              <a:t>: indirect labeled training data</a:t>
            </a:r>
          </a:p>
          <a:p>
            <a:pPr>
              <a:lnSpc>
                <a:spcPct val="150000"/>
              </a:lnSpc>
            </a:pPr>
            <a:r>
              <a:rPr lang="zh-CN" altLang="en-US" dirty="0">
                <a:solidFill>
                  <a:srgbClr val="0070C0"/>
                </a:solidFill>
              </a:rPr>
              <a:t>主动学习</a:t>
            </a:r>
            <a:r>
              <a:rPr lang="en-US" altLang="zh-CN" dirty="0"/>
              <a:t>:</a:t>
            </a:r>
            <a:r>
              <a:rPr lang="zh-CN" altLang="en-US" dirty="0"/>
              <a:t>主动选择数据训练数据</a:t>
            </a:r>
            <a:endParaRPr lang="en-US" altLang="zh-CN" dirty="0"/>
          </a:p>
          <a:p>
            <a:pPr>
              <a:lnSpc>
                <a:spcPct val="150000"/>
              </a:lnSpc>
            </a:pPr>
            <a:r>
              <a:rPr lang="zh-CN" altLang="en-US" dirty="0">
                <a:solidFill>
                  <a:srgbClr val="0070C0"/>
                </a:solidFill>
              </a:rPr>
              <a:t>自监督学习</a:t>
            </a:r>
            <a:r>
              <a:rPr lang="en-US" altLang="zh-CN" dirty="0"/>
              <a:t>: </a:t>
            </a:r>
            <a:r>
              <a:rPr lang="zh-CN" altLang="en-US" dirty="0"/>
              <a:t>从无标注数据提取监督信号。</a:t>
            </a:r>
          </a:p>
        </p:txBody>
      </p:sp>
    </p:spTree>
    <p:extLst>
      <p:ext uri="{BB962C8B-B14F-4D97-AF65-F5344CB8AC3E}">
        <p14:creationId xmlns="" xmlns:p14="http://schemas.microsoft.com/office/powerpoint/2010/main" val="123656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增强学习</a:t>
            </a:r>
          </a:p>
        </p:txBody>
      </p:sp>
      <p:sp>
        <p:nvSpPr>
          <p:cNvPr id="3" name="内容占位符 2"/>
          <p:cNvSpPr>
            <a:spLocks noGrp="1"/>
          </p:cNvSpPr>
          <p:nvPr>
            <p:ph sz="quarter" idx="10"/>
          </p:nvPr>
        </p:nvSpPr>
        <p:spPr>
          <a:xfrm>
            <a:off x="477838" y="995365"/>
            <a:ext cx="11074082" cy="5237271"/>
          </a:xfrm>
        </p:spPr>
        <p:txBody>
          <a:bodyPr/>
          <a:lstStyle/>
          <a:p>
            <a:endParaRPr lang="en-US" altLang="zh-CN" dirty="0">
              <a:cs typeface="Times New Roman" pitchFamily="18" charset="0"/>
            </a:endParaRPr>
          </a:p>
          <a:p>
            <a:endParaRPr lang="en-US" altLang="zh-CN" dirty="0">
              <a:cs typeface="Times New Roman" pitchFamily="18" charset="0"/>
            </a:endParaRPr>
          </a:p>
          <a:p>
            <a:endParaRPr lang="en-US" altLang="zh-CN" dirty="0">
              <a:cs typeface="Times New Roman" pitchFamily="18" charset="0"/>
            </a:endParaRPr>
          </a:p>
          <a:p>
            <a:endParaRPr lang="en-US" altLang="zh-CN" dirty="0">
              <a:cs typeface="Times New Roman" pitchFamily="18" charset="0"/>
            </a:endParaRPr>
          </a:p>
          <a:p>
            <a:endParaRPr lang="en-US" altLang="zh-CN" dirty="0">
              <a:cs typeface="Times New Roman" pitchFamily="18" charset="0"/>
            </a:endParaRPr>
          </a:p>
          <a:p>
            <a:endParaRPr lang="en-US" altLang="zh-CN" dirty="0" smtClean="0">
              <a:cs typeface="Times New Roman" pitchFamily="18" charset="0"/>
            </a:endParaRPr>
          </a:p>
          <a:p>
            <a:r>
              <a:rPr lang="zh-CN" altLang="en-US" dirty="0" smtClean="0">
                <a:cs typeface="Times New Roman" pitchFamily="18" charset="0"/>
              </a:rPr>
              <a:t>强化</a:t>
            </a:r>
            <a:r>
              <a:rPr lang="zh-CN" altLang="en-US" dirty="0">
                <a:cs typeface="Times New Roman" pitchFamily="18" charset="0"/>
              </a:rPr>
              <a:t>学习是培养机器学习模型做出的</a:t>
            </a:r>
            <a:r>
              <a:rPr lang="zh-CN" altLang="en-US" dirty="0">
                <a:solidFill>
                  <a:srgbClr val="FF0000"/>
                </a:solidFill>
                <a:cs typeface="Times New Roman" pitchFamily="18" charset="0"/>
              </a:rPr>
              <a:t>一系列决策</a:t>
            </a:r>
            <a:r>
              <a:rPr lang="zh-CN" altLang="en-US" dirty="0">
                <a:cs typeface="Times New Roman" pitchFamily="18" charset="0"/>
              </a:rPr>
              <a:t>。</a:t>
            </a:r>
            <a:endParaRPr lang="en-US" altLang="zh-CN" dirty="0">
              <a:cs typeface="Times New Roman" pitchFamily="18" charset="0"/>
            </a:endParaRPr>
          </a:p>
          <a:p>
            <a:endParaRPr lang="zh-CN" altLang="en-US" dirty="0">
              <a:cs typeface="Times New Roman" pitchFamily="18" charset="0"/>
            </a:endParaRPr>
          </a:p>
          <a:p>
            <a:r>
              <a:rPr lang="zh-CN" altLang="en-US" dirty="0">
                <a:cs typeface="Times New Roman" pitchFamily="18" charset="0"/>
              </a:rPr>
              <a:t>计算机采用</a:t>
            </a:r>
            <a:r>
              <a:rPr lang="zh-CN" altLang="en-US" dirty="0">
                <a:solidFill>
                  <a:srgbClr val="FF0000"/>
                </a:solidFill>
                <a:cs typeface="Times New Roman" pitchFamily="18" charset="0"/>
              </a:rPr>
              <a:t>反复试验（尝试</a:t>
            </a:r>
            <a:r>
              <a:rPr lang="en-US" altLang="zh-CN" dirty="0">
                <a:solidFill>
                  <a:srgbClr val="FF0000"/>
                </a:solidFill>
                <a:cs typeface="Times New Roman" pitchFamily="18" charset="0"/>
              </a:rPr>
              <a:t>-</a:t>
            </a:r>
            <a:r>
              <a:rPr lang="zh-CN" altLang="en-US" dirty="0">
                <a:solidFill>
                  <a:srgbClr val="FF0000"/>
                </a:solidFill>
                <a:cs typeface="Times New Roman" pitchFamily="18" charset="0"/>
              </a:rPr>
              <a:t>错误）</a:t>
            </a:r>
            <a:r>
              <a:rPr lang="zh-CN" altLang="en-US" dirty="0">
                <a:cs typeface="Times New Roman" pitchFamily="18" charset="0"/>
              </a:rPr>
              <a:t>来解决问题。为了让机器做程序员想要做的事，人工智能会因其执行的行动而得到</a:t>
            </a:r>
            <a:r>
              <a:rPr lang="zh-CN" altLang="en-US" dirty="0">
                <a:solidFill>
                  <a:srgbClr val="FF0000"/>
                </a:solidFill>
                <a:cs typeface="Times New Roman" pitchFamily="18" charset="0"/>
              </a:rPr>
              <a:t>奖励</a:t>
            </a:r>
            <a:r>
              <a:rPr lang="zh-CN" altLang="en-US" dirty="0">
                <a:cs typeface="Times New Roman" pitchFamily="18" charset="0"/>
              </a:rPr>
              <a:t>或</a:t>
            </a:r>
            <a:r>
              <a:rPr lang="zh-CN" altLang="en-US" dirty="0">
                <a:solidFill>
                  <a:srgbClr val="FF0000"/>
                </a:solidFill>
                <a:cs typeface="Times New Roman" pitchFamily="18" charset="0"/>
              </a:rPr>
              <a:t>处罚</a:t>
            </a:r>
            <a:r>
              <a:rPr lang="zh-CN" altLang="en-US" dirty="0">
                <a:cs typeface="Times New Roman" pitchFamily="18" charset="0"/>
              </a:rPr>
              <a:t>。</a:t>
            </a:r>
          </a:p>
          <a:p>
            <a:endParaRPr lang="en-US" altLang="zh-CN" dirty="0">
              <a:cs typeface="Times New Roman" pitchFamily="18" charset="0"/>
            </a:endParaRPr>
          </a:p>
          <a:p>
            <a:r>
              <a:rPr lang="zh-CN" altLang="en-US" dirty="0">
                <a:cs typeface="Times New Roman" pitchFamily="18" charset="0"/>
              </a:rPr>
              <a:t>示例：游戏、机器人导航</a:t>
            </a:r>
            <a:endParaRPr lang="en-US" altLang="zh-CN" dirty="0">
              <a:cs typeface="Times New Roman" pitchFamily="18" charset="0"/>
            </a:endParaRPr>
          </a:p>
        </p:txBody>
      </p:sp>
      <p:pic>
        <p:nvPicPr>
          <p:cNvPr id="243714" name="Picture 2" descr="See the source image"/>
          <p:cNvPicPr>
            <a:picLocks noChangeAspect="1" noChangeArrowheads="1"/>
          </p:cNvPicPr>
          <p:nvPr/>
        </p:nvPicPr>
        <p:blipFill>
          <a:blip r:embed="rId2" cstate="print"/>
          <a:srcRect/>
          <a:stretch>
            <a:fillRect/>
          </a:stretch>
        </p:blipFill>
        <p:spPr bwMode="auto">
          <a:xfrm>
            <a:off x="770977" y="925506"/>
            <a:ext cx="4659221" cy="2189834"/>
          </a:xfrm>
          <a:prstGeom prst="rect">
            <a:avLst/>
          </a:prstGeom>
          <a:noFill/>
        </p:spPr>
      </p:pic>
      <p:pic>
        <p:nvPicPr>
          <p:cNvPr id="231426" name="Picture 2" descr="https://images2018.cnblogs.com/blog/312753/201808/312753-20180821144139700-92990968.png"/>
          <p:cNvPicPr>
            <a:picLocks noChangeAspect="1" noChangeArrowheads="1"/>
          </p:cNvPicPr>
          <p:nvPr/>
        </p:nvPicPr>
        <p:blipFill>
          <a:blip r:embed="rId3" cstate="print"/>
          <a:srcRect/>
          <a:stretch>
            <a:fillRect/>
          </a:stretch>
        </p:blipFill>
        <p:spPr bwMode="auto">
          <a:xfrm>
            <a:off x="6173219" y="865645"/>
            <a:ext cx="3890261" cy="2260327"/>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主动学习</a:t>
            </a:r>
          </a:p>
        </p:txBody>
      </p:sp>
      <p:sp>
        <p:nvSpPr>
          <p:cNvPr id="3" name="内容占位符 2"/>
          <p:cNvSpPr>
            <a:spLocks noGrp="1"/>
          </p:cNvSpPr>
          <p:nvPr>
            <p:ph sz="quarter" idx="10"/>
          </p:nvPr>
        </p:nvSpPr>
        <p:spPr>
          <a:xfrm>
            <a:off x="579438" y="964885"/>
            <a:ext cx="11429682" cy="5237271"/>
          </a:xfrm>
        </p:spPr>
        <p:txBody>
          <a:bodyPr/>
          <a:lstStyle/>
          <a:p>
            <a:pPr>
              <a:lnSpc>
                <a:spcPct val="114000"/>
              </a:lnSpc>
            </a:pPr>
            <a:r>
              <a:rPr lang="zh-CN" altLang="en-US" dirty="0">
                <a:cs typeface="Times New Roman" pitchFamily="18" charset="0"/>
              </a:rPr>
              <a:t>主动学习也称为查询学习或最佳实验设计（统计）。</a:t>
            </a:r>
            <a:endParaRPr lang="en-US" altLang="zh-CN" dirty="0">
              <a:cs typeface="Times New Roman" pitchFamily="18" charset="0"/>
            </a:endParaRPr>
          </a:p>
          <a:p>
            <a:pPr>
              <a:lnSpc>
                <a:spcPct val="114000"/>
              </a:lnSpc>
            </a:pPr>
            <a:endParaRPr lang="en-US" altLang="zh-CN" dirty="0">
              <a:cs typeface="Times New Roman" pitchFamily="18" charset="0"/>
            </a:endParaRPr>
          </a:p>
          <a:p>
            <a:pPr>
              <a:lnSpc>
                <a:spcPct val="114000"/>
              </a:lnSpc>
            </a:pPr>
            <a:r>
              <a:rPr lang="zh-CN" altLang="en-US" dirty="0">
                <a:cs typeface="Times New Roman" pitchFamily="18" charset="0"/>
              </a:rPr>
              <a:t>在许多应用中，主动学习是有充分动机的，其中未标记的数据可能非常丰富，但标签很难获得、耗时或成本高昂。</a:t>
            </a:r>
            <a:endParaRPr lang="en-US" altLang="zh-CN" dirty="0">
              <a:cs typeface="Times New Roman" pitchFamily="18" charset="0"/>
            </a:endParaRPr>
          </a:p>
          <a:p>
            <a:pPr>
              <a:lnSpc>
                <a:spcPct val="114000"/>
              </a:lnSpc>
            </a:pPr>
            <a:endParaRPr lang="zh-CN" altLang="en-US" dirty="0">
              <a:cs typeface="Times New Roman" pitchFamily="18" charset="0"/>
            </a:endParaRPr>
          </a:p>
          <a:p>
            <a:pPr>
              <a:lnSpc>
                <a:spcPct val="114000"/>
              </a:lnSpc>
            </a:pPr>
            <a:r>
              <a:rPr lang="zh-CN" altLang="en-US" b="1" dirty="0">
                <a:cs typeface="Times New Roman" pitchFamily="18" charset="0"/>
              </a:rPr>
              <a:t>关键的假设</a:t>
            </a:r>
            <a:r>
              <a:rPr lang="en-US" altLang="zh-CN" b="1" dirty="0">
                <a:cs typeface="Times New Roman" pitchFamily="18" charset="0"/>
              </a:rPr>
              <a:t>:</a:t>
            </a:r>
          </a:p>
          <a:p>
            <a:pPr>
              <a:lnSpc>
                <a:spcPct val="114000"/>
              </a:lnSpc>
              <a:buNone/>
            </a:pPr>
            <a:r>
              <a:rPr lang="zh-CN" altLang="en-US" dirty="0">
                <a:cs typeface="Times New Roman" pitchFamily="18" charset="0"/>
              </a:rPr>
              <a:t>如果允许学习算法主动选择从中学习的数据（而不是被动地接收培训数据），则通过较少的训练数据可以实现更高的准确性。</a:t>
            </a:r>
            <a:endParaRPr lang="en-US" altLang="zh-CN" dirty="0">
              <a:cs typeface="Times New Roman" pitchFamily="18" charset="0"/>
            </a:endParaRPr>
          </a:p>
          <a:p>
            <a:pPr>
              <a:lnSpc>
                <a:spcPct val="114000"/>
              </a:lnSpc>
              <a:buNone/>
            </a:pPr>
            <a:endParaRPr lang="en-US" altLang="zh-CN" dirty="0">
              <a:cs typeface="Times New Roman" pitchFamily="18" charset="0"/>
            </a:endParaRPr>
          </a:p>
          <a:p>
            <a:pPr>
              <a:lnSpc>
                <a:spcPct val="114000"/>
              </a:lnSpc>
            </a:pPr>
            <a:r>
              <a:rPr lang="zh-CN" altLang="en-US" dirty="0">
                <a:cs typeface="Times New Roman" pitchFamily="18" charset="0"/>
              </a:rPr>
              <a:t>主动学习器可能会查询未标记实例，选出要标注的有价值的未标注数据，让标注者去标记。</a:t>
            </a:r>
          </a:p>
          <a:p>
            <a:pPr>
              <a:lnSpc>
                <a:spcPct val="114000"/>
              </a:lnSpc>
            </a:pPr>
            <a:endParaRPr lang="zh-CN" altLang="en-US" dirty="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主动学习</a:t>
            </a:r>
          </a:p>
        </p:txBody>
      </p:sp>
      <p:sp>
        <p:nvSpPr>
          <p:cNvPr id="4" name="内容占位符 3"/>
          <p:cNvSpPr>
            <a:spLocks noGrp="1"/>
          </p:cNvSpPr>
          <p:nvPr>
            <p:ph sz="quarter" idx="10"/>
          </p:nvPr>
        </p:nvSpPr>
        <p:spPr/>
        <p:txBody>
          <a:bodyPr/>
          <a:lstStyle/>
          <a:p>
            <a:endParaRPr lang="zh-CN" altLang="en-US" dirty="0"/>
          </a:p>
        </p:txBody>
      </p:sp>
      <p:pic>
        <p:nvPicPr>
          <p:cNvPr id="310274" name="Picture 2" descr="See the source image"/>
          <p:cNvPicPr>
            <a:picLocks noChangeAspect="1" noChangeArrowheads="1"/>
          </p:cNvPicPr>
          <p:nvPr/>
        </p:nvPicPr>
        <p:blipFill>
          <a:blip r:embed="rId2" cstate="print"/>
          <a:srcRect t="17613"/>
          <a:stretch>
            <a:fillRect/>
          </a:stretch>
        </p:blipFill>
        <p:spPr bwMode="auto">
          <a:xfrm>
            <a:off x="866775" y="1046480"/>
            <a:ext cx="8541385" cy="5277747"/>
          </a:xfrm>
          <a:prstGeom prst="rect">
            <a:avLst/>
          </a:prstGeom>
          <a:noFill/>
        </p:spPr>
      </p:pic>
      <p:pic>
        <p:nvPicPr>
          <p:cNvPr id="310276" name="Picture 4" descr="See the source image"/>
          <p:cNvPicPr>
            <a:picLocks noChangeAspect="1" noChangeArrowheads="1"/>
          </p:cNvPicPr>
          <p:nvPr/>
        </p:nvPicPr>
        <p:blipFill>
          <a:blip r:embed="rId3" cstate="print"/>
          <a:srcRect t="15822" b="31588"/>
          <a:stretch>
            <a:fillRect/>
          </a:stretch>
        </p:blipFill>
        <p:spPr bwMode="auto">
          <a:xfrm>
            <a:off x="460374" y="875497"/>
            <a:ext cx="11427037" cy="338154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自监督学习</a:t>
            </a:r>
          </a:p>
        </p:txBody>
      </p:sp>
      <p:sp>
        <p:nvSpPr>
          <p:cNvPr id="3" name="内容占位符 2"/>
          <p:cNvSpPr>
            <a:spLocks noGrp="1"/>
          </p:cNvSpPr>
          <p:nvPr>
            <p:ph sz="quarter" idx="10"/>
          </p:nvPr>
        </p:nvSpPr>
        <p:spPr>
          <a:xfrm>
            <a:off x="294958" y="853125"/>
            <a:ext cx="11571922" cy="5237271"/>
          </a:xfrm>
        </p:spPr>
        <p:txBody>
          <a:bodyPr/>
          <a:lstStyle/>
          <a:p>
            <a:pPr>
              <a:lnSpc>
                <a:spcPct val="114000"/>
              </a:lnSpc>
            </a:pPr>
            <a:r>
              <a:rPr lang="zh-CN" altLang="en-US" dirty="0">
                <a:solidFill>
                  <a:srgbClr val="FF0000"/>
                </a:solidFill>
                <a:cs typeface="Times New Roman" pitchFamily="18" charset="0"/>
              </a:rPr>
              <a:t>预测是智能的本质。</a:t>
            </a:r>
            <a:endParaRPr lang="en-US" altLang="zh-CN" dirty="0">
              <a:solidFill>
                <a:srgbClr val="FF0000"/>
              </a:solidFill>
              <a:cs typeface="Times New Roman" pitchFamily="18" charset="0"/>
            </a:endParaRPr>
          </a:p>
          <a:p>
            <a:pPr>
              <a:lnSpc>
                <a:spcPct val="114000"/>
              </a:lnSpc>
            </a:pPr>
            <a:r>
              <a:rPr lang="zh-CN" altLang="en-US" dirty="0">
                <a:cs typeface="Times New Roman" pitchFamily="18" charset="0"/>
              </a:rPr>
              <a:t>预测学习与自监督学习</a:t>
            </a:r>
            <a:r>
              <a:rPr lang="en-US" altLang="zh-CN" dirty="0">
                <a:cs typeface="Times New Roman" pitchFamily="18" charset="0"/>
              </a:rPr>
              <a:t>:</a:t>
            </a:r>
          </a:p>
          <a:p>
            <a:pPr lvl="1">
              <a:lnSpc>
                <a:spcPct val="114000"/>
              </a:lnSpc>
            </a:pPr>
            <a:r>
              <a:rPr lang="en-US" altLang="zh-CN" dirty="0">
                <a:cs typeface="Times New Roman" pitchFamily="18" charset="0"/>
              </a:rPr>
              <a:t>Predict any part of the input from the past</a:t>
            </a:r>
          </a:p>
          <a:p>
            <a:pPr lvl="1">
              <a:lnSpc>
                <a:spcPct val="114000"/>
              </a:lnSpc>
            </a:pPr>
            <a:r>
              <a:rPr lang="en-US" altLang="zh-CN" dirty="0">
                <a:cs typeface="Times New Roman" pitchFamily="18" charset="0"/>
              </a:rPr>
              <a:t>Predict the future from the past</a:t>
            </a:r>
          </a:p>
          <a:p>
            <a:pPr lvl="1">
              <a:lnSpc>
                <a:spcPct val="114000"/>
              </a:lnSpc>
            </a:pPr>
            <a:r>
              <a:rPr lang="en-US" altLang="zh-CN" dirty="0">
                <a:cs typeface="Times New Roman" pitchFamily="18" charset="0"/>
              </a:rPr>
              <a:t>Predict the future from the recent past</a:t>
            </a:r>
          </a:p>
          <a:p>
            <a:pPr lvl="1">
              <a:lnSpc>
                <a:spcPct val="114000"/>
              </a:lnSpc>
            </a:pPr>
            <a:r>
              <a:rPr lang="en-US" altLang="zh-CN" dirty="0">
                <a:cs typeface="Times New Roman" pitchFamily="18" charset="0"/>
              </a:rPr>
              <a:t>Predict the past from the present</a:t>
            </a:r>
          </a:p>
          <a:p>
            <a:pPr lvl="1">
              <a:lnSpc>
                <a:spcPct val="114000"/>
              </a:lnSpc>
            </a:pPr>
            <a:r>
              <a:rPr lang="en-US" altLang="zh-CN" dirty="0">
                <a:cs typeface="Times New Roman" pitchFamily="18" charset="0"/>
              </a:rPr>
              <a:t>Predict the top from the bottom</a:t>
            </a:r>
          </a:p>
          <a:p>
            <a:pPr lvl="1">
              <a:lnSpc>
                <a:spcPct val="114000"/>
              </a:lnSpc>
            </a:pPr>
            <a:r>
              <a:rPr lang="en-US" altLang="zh-CN" dirty="0">
                <a:cs typeface="Times New Roman" pitchFamily="18" charset="0"/>
              </a:rPr>
              <a:t>Predict the occluded from the visible</a:t>
            </a:r>
          </a:p>
          <a:p>
            <a:pPr lvl="1">
              <a:lnSpc>
                <a:spcPct val="114000"/>
              </a:lnSpc>
            </a:pPr>
            <a:r>
              <a:rPr lang="en-US" altLang="zh-CN" dirty="0">
                <a:cs typeface="Times New Roman" pitchFamily="18" charset="0"/>
              </a:rPr>
              <a:t>Pretend there is a part of the input you </a:t>
            </a:r>
            <a:r>
              <a:rPr lang="en-US" altLang="zh-CN" dirty="0" smtClean="0">
                <a:cs typeface="Times New Roman" pitchFamily="18" charset="0"/>
              </a:rPr>
              <a:t>don’t </a:t>
            </a:r>
            <a:r>
              <a:rPr lang="en-US" altLang="zh-CN" dirty="0">
                <a:cs typeface="Times New Roman" pitchFamily="18" charset="0"/>
              </a:rPr>
              <a:t>know and predict that</a:t>
            </a:r>
          </a:p>
          <a:p>
            <a:pPr>
              <a:lnSpc>
                <a:spcPct val="114000"/>
              </a:lnSpc>
            </a:pPr>
            <a:r>
              <a:rPr lang="zh-CN" altLang="en-US" dirty="0">
                <a:cs typeface="Times New Roman" pitchFamily="18" charset="0"/>
              </a:rPr>
              <a:t>自监督学习是自主监督学习。它提取并使用自然可用的相关上下文和嵌入式元数据作为监督信号。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自监督学习</a:t>
            </a:r>
          </a:p>
        </p:txBody>
      </p:sp>
      <p:sp>
        <p:nvSpPr>
          <p:cNvPr id="3" name="内容占位符 2"/>
          <p:cNvSpPr>
            <a:spLocks noGrp="1"/>
          </p:cNvSpPr>
          <p:nvPr>
            <p:ph sz="quarter" idx="10"/>
          </p:nvPr>
        </p:nvSpPr>
        <p:spPr/>
        <p:txBody>
          <a:bodyPr/>
          <a:lstStyle/>
          <a:p>
            <a:pPr>
              <a:lnSpc>
                <a:spcPct val="120000"/>
              </a:lnSpc>
            </a:pPr>
            <a:r>
              <a:rPr lang="en-US" altLang="zh-CN" dirty="0"/>
              <a:t>“</a:t>
            </a:r>
            <a:r>
              <a:rPr lang="en-US" altLang="zh-CN" b="1" dirty="0">
                <a:solidFill>
                  <a:srgbClr val="FF0000"/>
                </a:solidFill>
              </a:rPr>
              <a:t>I think self-supervised learning is the future</a:t>
            </a:r>
            <a:r>
              <a:rPr lang="en-US" altLang="zh-CN" dirty="0"/>
              <a:t>. This is what’s going to allow to our AI systems, deep learning system to go to the next level, perhaps learn enough background knowledge about the world by observation, so that some sort of common sense may emerge.”</a:t>
            </a:r>
          </a:p>
          <a:p>
            <a:pPr>
              <a:lnSpc>
                <a:spcPct val="120000"/>
              </a:lnSpc>
            </a:pPr>
            <a:endParaRPr lang="en-US" altLang="zh-CN" dirty="0"/>
          </a:p>
          <a:p>
            <a:pPr>
              <a:lnSpc>
                <a:spcPct val="120000"/>
              </a:lnSpc>
            </a:pPr>
            <a:r>
              <a:rPr lang="en-US" altLang="zh-CN" dirty="0"/>
              <a:t>“</a:t>
            </a:r>
            <a:r>
              <a:rPr lang="en-US" altLang="zh-CN" b="1" dirty="0">
                <a:solidFill>
                  <a:srgbClr val="FF0000"/>
                </a:solidFill>
              </a:rPr>
              <a:t>The next revolution in AI will not be supervised, nor purely reinforced</a:t>
            </a:r>
            <a:r>
              <a:rPr lang="en-US" altLang="zh-CN" dirty="0"/>
              <a:t>.”</a:t>
            </a:r>
            <a:endParaRPr lang="zh-CN" altLang="en-US" dirty="0"/>
          </a:p>
          <a:p>
            <a:pPr>
              <a:lnSpc>
                <a:spcPct val="120000"/>
              </a:lnSpc>
            </a:pPr>
            <a:endParaRPr lang="zh-CN" altLang="en-US" dirty="0"/>
          </a:p>
        </p:txBody>
      </p:sp>
      <p:pic>
        <p:nvPicPr>
          <p:cNvPr id="313346" name="Picture 2" descr="查看源图像"/>
          <p:cNvPicPr>
            <a:picLocks noChangeAspect="1" noChangeArrowheads="1"/>
          </p:cNvPicPr>
          <p:nvPr/>
        </p:nvPicPr>
        <p:blipFill>
          <a:blip r:embed="rId2" cstate="print"/>
          <a:srcRect/>
          <a:stretch>
            <a:fillRect/>
          </a:stretch>
        </p:blipFill>
        <p:spPr bwMode="auto">
          <a:xfrm>
            <a:off x="10132695" y="4795520"/>
            <a:ext cx="1905000" cy="1905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a:t>统计机器学习</a:t>
            </a:r>
          </a:p>
        </p:txBody>
      </p:sp>
      <p:sp>
        <p:nvSpPr>
          <p:cNvPr id="4" name="副标题 3"/>
          <p:cNvSpPr>
            <a:spLocks noGrp="1"/>
          </p:cNvSpPr>
          <p:nvPr>
            <p:ph type="subTitle" idx="1"/>
          </p:nvPr>
        </p:nvSpPr>
        <p:spPr>
          <a:xfrm>
            <a:off x="1769165" y="3180522"/>
            <a:ext cx="8534400" cy="1752600"/>
          </a:xfrm>
        </p:spPr>
        <p:txBody>
          <a:bodyPr/>
          <a:lstStyle/>
          <a:p>
            <a:r>
              <a:rPr lang="en-US" altLang="zh-CN" sz="2800" b="1" dirty="0">
                <a:solidFill>
                  <a:srgbClr val="0000FF"/>
                </a:solidFill>
              </a:rPr>
              <a:t>“</a:t>
            </a:r>
            <a:r>
              <a:rPr lang="zh-CN" altLang="en-US" sz="2800" b="1" dirty="0">
                <a:solidFill>
                  <a:srgbClr val="0000FF"/>
                </a:solidFill>
              </a:rPr>
              <a:t>计算机基于数据构建概率统计模型：并运用模型对数据进行预测和分析的一门科学。</a:t>
            </a:r>
            <a:r>
              <a:rPr lang="en-US" altLang="zh-CN" sz="2800" b="1" dirty="0">
                <a:solidFill>
                  <a:srgbClr val="0000FF"/>
                </a:solidFill>
              </a:rPr>
              <a:t>”</a:t>
            </a:r>
            <a:endParaRPr lang="zh-CN" altLang="en-US" sz="2800" b="1" dirty="0">
              <a:solidFill>
                <a:srgbClr val="0000FF"/>
              </a:solidFill>
            </a:endParaRPr>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070273" y="4381500"/>
            <a:ext cx="2857500" cy="1600200"/>
          </a:xfrm>
          <a:prstGeom prst="rect">
            <a:avLst/>
          </a:prstGeom>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71996" y="4533900"/>
            <a:ext cx="2857500" cy="1447800"/>
          </a:xfrm>
          <a:prstGeom prst="rect">
            <a:avLst/>
          </a:prstGeom>
        </p:spPr>
      </p:pic>
      <p:pic>
        <p:nvPicPr>
          <p:cNvPr id="9" name="图片 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667250" y="4248150"/>
            <a:ext cx="2857500" cy="2019300"/>
          </a:xfrm>
          <a:prstGeom prst="rect">
            <a:avLst/>
          </a:prstGeom>
        </p:spPr>
      </p:pic>
    </p:spTree>
    <p:extLst>
      <p:ext uri="{BB962C8B-B14F-4D97-AF65-F5344CB8AC3E}">
        <p14:creationId xmlns="" xmlns:p14="http://schemas.microsoft.com/office/powerpoint/2010/main" val="253269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机器学习简介</a:t>
            </a:r>
          </a:p>
        </p:txBody>
      </p:sp>
      <p:sp>
        <p:nvSpPr>
          <p:cNvPr id="4" name="副标题 3"/>
          <p:cNvSpPr>
            <a:spLocks noGrp="1"/>
          </p:cNvSpPr>
          <p:nvPr>
            <p:ph sz="quarter" idx="10"/>
          </p:nvPr>
        </p:nvSpPr>
        <p:spPr>
          <a:xfrm>
            <a:off x="520908" y="1008617"/>
            <a:ext cx="10752465" cy="5237271"/>
          </a:xfrm>
        </p:spPr>
        <p:txBody>
          <a:bodyPr/>
          <a:lstStyle/>
          <a:p>
            <a:pPr algn="l"/>
            <a:r>
              <a:rPr lang="zh-CN" altLang="en-US" sz="3200" b="1" dirty="0">
                <a:solidFill>
                  <a:srgbClr val="C00000"/>
                </a:solidFill>
              </a:rPr>
              <a:t>桑克（</a:t>
            </a:r>
            <a:r>
              <a:rPr lang="en-US" altLang="zh-CN" sz="3200" b="1" dirty="0">
                <a:solidFill>
                  <a:srgbClr val="C00000"/>
                </a:solidFill>
              </a:rPr>
              <a:t>R. Shank</a:t>
            </a:r>
            <a:r>
              <a:rPr lang="zh-CN" altLang="en-US" sz="3200" b="1" dirty="0">
                <a:solidFill>
                  <a:srgbClr val="C00000"/>
                </a:solidFill>
              </a:rPr>
              <a:t>）</a:t>
            </a:r>
            <a:r>
              <a:rPr lang="en-US" altLang="zh-CN" sz="2800" b="1" dirty="0">
                <a:solidFill>
                  <a:srgbClr val="0000FF"/>
                </a:solidFill>
              </a:rPr>
              <a:t>“</a:t>
            </a:r>
            <a:r>
              <a:rPr lang="zh-CN" altLang="en-US" sz="2800" b="1" dirty="0">
                <a:solidFill>
                  <a:srgbClr val="0000FF"/>
                </a:solidFill>
              </a:rPr>
              <a:t>一台计算机若不会学习，就不能说它具有智能。</a:t>
            </a:r>
            <a:r>
              <a:rPr lang="en-US" altLang="zh-CN" sz="2800" b="1" dirty="0">
                <a:solidFill>
                  <a:srgbClr val="0000FF"/>
                </a:solidFill>
              </a:rPr>
              <a:t>”</a:t>
            </a:r>
          </a:p>
          <a:p>
            <a:pPr algn="l"/>
            <a:r>
              <a:rPr lang="en-US" altLang="zh-CN" b="1" dirty="0">
                <a:solidFill>
                  <a:srgbClr val="0000FF"/>
                </a:solidFill>
              </a:rPr>
              <a:t> Related to other fields</a:t>
            </a:r>
            <a:endParaRPr lang="en-US" altLang="zh-CN" sz="2800" b="1" dirty="0">
              <a:solidFill>
                <a:srgbClr val="0000FF"/>
              </a:solidFill>
            </a:endParaRPr>
          </a:p>
          <a:p>
            <a:pPr algn="l"/>
            <a:endParaRPr lang="zh-CN" altLang="en-US" sz="2800" b="1" dirty="0">
              <a:solidFill>
                <a:srgbClr val="0000FF"/>
              </a:solidFill>
            </a:endParaRPr>
          </a:p>
        </p:txBody>
      </p:sp>
      <p:pic>
        <p:nvPicPr>
          <p:cNvPr id="7" name="图片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7840" y="2456795"/>
            <a:ext cx="7006503" cy="4309582"/>
          </a:xfrm>
          <a:prstGeom prst="rect">
            <a:avLst/>
          </a:prstGeom>
        </p:spPr>
      </p:pic>
      <p:sp>
        <p:nvSpPr>
          <p:cNvPr id="8" name="文本框 6"/>
          <p:cNvSpPr txBox="1"/>
          <p:nvPr/>
        </p:nvSpPr>
        <p:spPr>
          <a:xfrm>
            <a:off x="7497092" y="1920082"/>
            <a:ext cx="3864992" cy="4401205"/>
          </a:xfrm>
          <a:prstGeom prst="rect">
            <a:avLst/>
          </a:prstGeom>
          <a:noFill/>
          <a:ln>
            <a:solidFill>
              <a:srgbClr val="FF0000"/>
            </a:solidFill>
          </a:ln>
        </p:spPr>
        <p:txBody>
          <a:bodyPr wrap="square" rtlCol="0">
            <a:spAutoFit/>
          </a:bodyPr>
          <a:lstStyle/>
          <a:p>
            <a:r>
              <a:rPr lang="zh-CN" altLang="en-US" sz="2800" b="1" dirty="0"/>
              <a:t>机器学习</a:t>
            </a:r>
            <a:r>
              <a:rPr lang="zh-CN" altLang="en-US" sz="2800" dirty="0"/>
              <a:t>更强调面向算法，而</a:t>
            </a:r>
            <a:r>
              <a:rPr lang="zh-CN" altLang="en-US" sz="2800" b="1" dirty="0"/>
              <a:t>统计学</a:t>
            </a:r>
            <a:r>
              <a:rPr lang="zh-CN" altLang="en-US" sz="2800" dirty="0"/>
              <a:t>更偏重于面向模型。换而言之，机器学习强调算法的结果要好，所以机器学习很关注损失函数。而统计学要先扔出来一大堆模型假设，然后站在模型上面通过严格的数学推导做出结果。</a:t>
            </a:r>
          </a:p>
        </p:txBody>
      </p:sp>
    </p:spTree>
    <p:extLst>
      <p:ext uri="{BB962C8B-B14F-4D97-AF65-F5344CB8AC3E}">
        <p14:creationId xmlns="" xmlns:p14="http://schemas.microsoft.com/office/powerpoint/2010/main" val="261098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504825" y="18891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b="1" dirty="0"/>
          </a:p>
        </p:txBody>
      </p:sp>
      <p:sp>
        <p:nvSpPr>
          <p:cNvPr id="4" name="矩形 3"/>
          <p:cNvSpPr/>
          <p:nvPr/>
        </p:nvSpPr>
        <p:spPr>
          <a:xfrm>
            <a:off x="7353447" y="2081852"/>
            <a:ext cx="3718560" cy="1477328"/>
          </a:xfrm>
          <a:prstGeom prst="rect">
            <a:avLst/>
          </a:prstGeom>
          <a:ln>
            <a:solidFill>
              <a:srgbClr val="FF0000"/>
            </a:solidFill>
          </a:ln>
        </p:spPr>
        <p:txBody>
          <a:bodyPr wrap="square">
            <a:spAutoFit/>
          </a:bodyPr>
          <a:lstStyle/>
          <a:p>
            <a:pPr lvl="0">
              <a:buSzPts val="1000"/>
              <a:tabLst>
                <a:tab pos="457200" algn="l"/>
              </a:tabLst>
            </a:pPr>
            <a:r>
              <a:rPr lang="en-US" altLang="zh-CN" i="1" kern="0" dirty="0">
                <a:solidFill>
                  <a:srgbClr val="111111"/>
                </a:solidFill>
                <a:latin typeface="Arial" panose="020B0604020202020204" pitchFamily="34" charset="0"/>
                <a:cs typeface="Times New Roman" panose="02020603050405020304" pitchFamily="18" charset="0"/>
              </a:rPr>
              <a:t>Statistical modeling is</a:t>
            </a:r>
            <a:r>
              <a:rPr lang="en-US" altLang="zh-CN" kern="0" dirty="0">
                <a:solidFill>
                  <a:srgbClr val="111111"/>
                </a:solidFill>
                <a:latin typeface="Arial" panose="020B0604020202020204" pitchFamily="34" charset="0"/>
                <a:cs typeface="Times New Roman" panose="02020603050405020304" pitchFamily="18" charset="0"/>
              </a:rPr>
              <a:t> </a:t>
            </a:r>
            <a:r>
              <a:rPr lang="en-US" altLang="zh-CN" i="1" kern="0" dirty="0">
                <a:solidFill>
                  <a:srgbClr val="111111"/>
                </a:solidFill>
                <a:latin typeface="Arial" panose="020B0604020202020204" pitchFamily="34" charset="0"/>
                <a:cs typeface="Times New Roman" panose="02020603050405020304" pitchFamily="18" charset="0"/>
              </a:rPr>
              <a:t>a formalization of relationships between variables in the data in the form of mathematical equations.</a:t>
            </a:r>
            <a:endParaRPr lang="zh-CN" altLang="zh-CN" sz="1400" kern="100" dirty="0">
              <a:latin typeface="Calibri" panose="020F0502020204030204" pitchFamily="34" charset="0"/>
              <a:cs typeface="Times New Roman" panose="02020603050405020304" pitchFamily="18" charset="0"/>
            </a:endParaRPr>
          </a:p>
        </p:txBody>
      </p:sp>
      <p:sp>
        <p:nvSpPr>
          <p:cNvPr id="5" name="矩形 4"/>
          <p:cNvSpPr/>
          <p:nvPr/>
        </p:nvSpPr>
        <p:spPr>
          <a:xfrm>
            <a:off x="7432085" y="4253940"/>
            <a:ext cx="3718560" cy="1015663"/>
          </a:xfrm>
          <a:prstGeom prst="rect">
            <a:avLst/>
          </a:prstGeom>
          <a:ln>
            <a:solidFill>
              <a:srgbClr val="FF0000"/>
            </a:solidFill>
          </a:ln>
        </p:spPr>
        <p:txBody>
          <a:bodyPr wrap="square">
            <a:spAutoFit/>
          </a:bodyPr>
          <a:lstStyle/>
          <a:p>
            <a:pPr lvl="0">
              <a:buSzPts val="1000"/>
              <a:tabLst>
                <a:tab pos="457200" algn="l"/>
              </a:tabLst>
            </a:pPr>
            <a:r>
              <a:rPr lang="zh-CN" altLang="en-US" sz="2000" kern="100" dirty="0">
                <a:latin typeface="Calibri" panose="020F0502020204030204" pitchFamily="34" charset="0"/>
                <a:cs typeface="Times New Roman" panose="02020603050405020304" pitchFamily="18" charset="0"/>
              </a:rPr>
              <a:t>统计机器学习：是基于数据构建</a:t>
            </a:r>
            <a:r>
              <a:rPr lang="zh-CN" altLang="en-US" sz="2000" kern="100" dirty="0">
                <a:solidFill>
                  <a:srgbClr val="FF0000"/>
                </a:solidFill>
                <a:latin typeface="Calibri" panose="020F0502020204030204" pitchFamily="34" charset="0"/>
                <a:cs typeface="Times New Roman" panose="02020603050405020304" pitchFamily="18" charset="0"/>
              </a:rPr>
              <a:t>概率统计模型</a:t>
            </a:r>
            <a:r>
              <a:rPr lang="zh-CN" altLang="en-US" sz="2000" kern="100" dirty="0">
                <a:latin typeface="Calibri" panose="020F0502020204030204" pitchFamily="34" charset="0"/>
                <a:cs typeface="Times New Roman" panose="02020603050405020304" pitchFamily="18" charset="0"/>
              </a:rPr>
              <a:t>并运用模型对数据进行预测分析的一门学科。</a:t>
            </a:r>
            <a:endParaRPr lang="zh-CN" altLang="zh-CN" sz="2000" kern="100" dirty="0">
              <a:latin typeface="Calibri" panose="020F0502020204030204" pitchFamily="34" charset="0"/>
              <a:cs typeface="Times New Roman" panose="02020603050405020304" pitchFamily="18" charset="0"/>
            </a:endParaRPr>
          </a:p>
        </p:txBody>
      </p:sp>
      <p:pic>
        <p:nvPicPr>
          <p:cNvPr id="4098" name="Picture 2" descr="http://file.elecfans.com/web1/M00/8C/99/o4YBAFydhzKAC2rMAAB3VeIRzR8963.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6810" r="5346" b="9238"/>
          <a:stretch/>
        </p:blipFill>
        <p:spPr bwMode="auto">
          <a:xfrm>
            <a:off x="556569" y="1575581"/>
            <a:ext cx="6491345" cy="434691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标题 5"/>
          <p:cNvSpPr>
            <a:spLocks noGrp="1"/>
          </p:cNvSpPr>
          <p:nvPr>
            <p:ph type="title"/>
          </p:nvPr>
        </p:nvSpPr>
        <p:spPr>
          <a:xfrm>
            <a:off x="835578" y="212686"/>
            <a:ext cx="9949089" cy="548367"/>
          </a:xfrm>
        </p:spPr>
        <p:txBody>
          <a:bodyPr/>
          <a:lstStyle/>
          <a:p>
            <a:r>
              <a:rPr lang="zh-CN" altLang="en-US" dirty="0"/>
              <a:t>统计机器学习</a:t>
            </a:r>
          </a:p>
        </p:txBody>
      </p:sp>
      <p:sp>
        <p:nvSpPr>
          <p:cNvPr id="7" name="内容占位符 6"/>
          <p:cNvSpPr>
            <a:spLocks noGrp="1"/>
          </p:cNvSpPr>
          <p:nvPr>
            <p:ph sz="quarter" idx="10"/>
          </p:nvPr>
        </p:nvSpPr>
        <p:spPr/>
        <p:txBody>
          <a:bodyPr/>
          <a:lstStyle/>
          <a:p>
            <a:endParaRPr lang="zh-CN" altLang="en-US" dirty="0"/>
          </a:p>
        </p:txBody>
      </p:sp>
    </p:spTree>
    <p:extLst>
      <p:ext uri="{BB962C8B-B14F-4D97-AF65-F5344CB8AC3E}">
        <p14:creationId xmlns="" xmlns:p14="http://schemas.microsoft.com/office/powerpoint/2010/main" val="390350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统计机器学习的框架</a:t>
            </a:r>
          </a:p>
        </p:txBody>
      </p:sp>
      <p:sp>
        <p:nvSpPr>
          <p:cNvPr id="3" name="内容占位符 2"/>
          <p:cNvSpPr>
            <a:spLocks noGrp="1"/>
          </p:cNvSpPr>
          <p:nvPr>
            <p:ph sz="quarter" idx="10"/>
          </p:nvPr>
        </p:nvSpPr>
        <p:spPr>
          <a:xfrm>
            <a:off x="640177" y="1058313"/>
            <a:ext cx="10752465" cy="5237271"/>
          </a:xfrm>
        </p:spPr>
        <p:txBody>
          <a:bodyPr/>
          <a:lstStyle/>
          <a:p>
            <a:pPr>
              <a:lnSpc>
                <a:spcPct val="150000"/>
              </a:lnSpc>
            </a:pPr>
            <a:r>
              <a:rPr lang="zh-CN" altLang="en-US" dirty="0"/>
              <a:t>输入</a:t>
            </a:r>
            <a:r>
              <a:rPr lang="en-US" altLang="zh-CN" dirty="0"/>
              <a:t>: </a:t>
            </a:r>
            <a:r>
              <a:rPr lang="en-US" altLang="zh-CN" i="1" dirty="0">
                <a:latin typeface="Times New Roman" pitchFamily="18" charset="0"/>
                <a:cs typeface="Times New Roman" pitchFamily="18" charset="0"/>
              </a:rPr>
              <a:t>N</a:t>
            </a:r>
            <a:r>
              <a:rPr lang="en-US" altLang="zh-CN" dirty="0"/>
              <a:t> </a:t>
            </a:r>
            <a:r>
              <a:rPr lang="en-US" altLang="zh-CN" dirty="0" err="1"/>
              <a:t>i.i.d</a:t>
            </a:r>
            <a:r>
              <a:rPr lang="en-US" altLang="zh-CN" dirty="0"/>
              <a:t> </a:t>
            </a:r>
            <a:r>
              <a:rPr lang="zh-CN" altLang="en-US" dirty="0"/>
              <a:t>训练样本</a:t>
            </a:r>
            <a:endParaRPr lang="en-US" altLang="zh-CN" dirty="0"/>
          </a:p>
          <a:p>
            <a:pPr>
              <a:lnSpc>
                <a:spcPct val="150000"/>
              </a:lnSpc>
            </a:pPr>
            <a:r>
              <a:rPr lang="zh-CN" altLang="en-US" dirty="0"/>
              <a:t>目标函数 </a:t>
            </a:r>
            <a:r>
              <a:rPr lang="en-US" altLang="zh-CN" dirty="0"/>
              <a:t>: </a:t>
            </a:r>
          </a:p>
          <a:p>
            <a:pPr>
              <a:lnSpc>
                <a:spcPct val="150000"/>
              </a:lnSpc>
            </a:pPr>
            <a:r>
              <a:rPr lang="zh-CN" altLang="en-US" dirty="0"/>
              <a:t>损失函数 </a:t>
            </a:r>
            <a:r>
              <a:rPr lang="en-US" altLang="zh-CN" dirty="0"/>
              <a:t>:</a:t>
            </a:r>
          </a:p>
          <a:p>
            <a:pPr>
              <a:lnSpc>
                <a:spcPct val="150000"/>
              </a:lnSpc>
            </a:pPr>
            <a:r>
              <a:rPr lang="zh-CN" altLang="en-US" dirty="0"/>
              <a:t>期望风险</a:t>
            </a:r>
            <a:r>
              <a:rPr lang="en-US" altLang="zh-CN" dirty="0"/>
              <a:t>:   </a:t>
            </a:r>
            <a:endParaRPr lang="zh-CN" altLang="en-US" dirty="0"/>
          </a:p>
        </p:txBody>
      </p:sp>
      <p:pic>
        <p:nvPicPr>
          <p:cNvPr id="205826" name="Picture 2"/>
          <p:cNvPicPr>
            <a:picLocks noChangeAspect="1" noChangeArrowheads="1"/>
          </p:cNvPicPr>
          <p:nvPr/>
        </p:nvPicPr>
        <p:blipFill>
          <a:blip r:embed="rId3" cstate="print"/>
          <a:srcRect/>
          <a:stretch>
            <a:fillRect/>
          </a:stretch>
        </p:blipFill>
        <p:spPr bwMode="auto">
          <a:xfrm>
            <a:off x="4873888" y="1134908"/>
            <a:ext cx="3390900" cy="458788"/>
          </a:xfrm>
          <a:prstGeom prst="rect">
            <a:avLst/>
          </a:prstGeom>
          <a:noFill/>
        </p:spPr>
      </p:pic>
      <p:graphicFrame>
        <p:nvGraphicFramePr>
          <p:cNvPr id="205827" name="Object 3"/>
          <p:cNvGraphicFramePr>
            <a:graphicFrameLocks noChangeAspect="1"/>
          </p:cNvGraphicFramePr>
          <p:nvPr/>
        </p:nvGraphicFramePr>
        <p:xfrm>
          <a:off x="2900066" y="1911027"/>
          <a:ext cx="536575" cy="407988"/>
        </p:xfrm>
        <a:graphic>
          <a:graphicData uri="http://schemas.openxmlformats.org/presentationml/2006/ole">
            <p:oleObj spid="_x0000_s3075" name="Equation" r:id="rId4" imgW="6400800" imgH="4876800" progId="Equation.DSMT4">
              <p:embed/>
            </p:oleObj>
          </a:graphicData>
        </a:graphic>
      </p:graphicFrame>
      <p:pic>
        <p:nvPicPr>
          <p:cNvPr id="205828" name="Picture 4"/>
          <p:cNvPicPr>
            <a:picLocks noChangeAspect="1" noChangeArrowheads="1"/>
          </p:cNvPicPr>
          <p:nvPr/>
        </p:nvPicPr>
        <p:blipFill>
          <a:blip r:embed="rId5" cstate="print"/>
          <a:srcRect/>
          <a:stretch>
            <a:fillRect/>
          </a:stretch>
        </p:blipFill>
        <p:spPr bwMode="auto">
          <a:xfrm>
            <a:off x="2872009" y="2616016"/>
            <a:ext cx="1274762" cy="407987"/>
          </a:xfrm>
          <a:prstGeom prst="rect">
            <a:avLst/>
          </a:prstGeom>
          <a:noFill/>
        </p:spPr>
      </p:pic>
      <p:pic>
        <p:nvPicPr>
          <p:cNvPr id="205829" name="Picture 5"/>
          <p:cNvPicPr>
            <a:picLocks noChangeAspect="1" noChangeArrowheads="1"/>
          </p:cNvPicPr>
          <p:nvPr/>
        </p:nvPicPr>
        <p:blipFill>
          <a:blip r:embed="rId6" cstate="print"/>
          <a:srcRect/>
          <a:stretch>
            <a:fillRect/>
          </a:stretch>
        </p:blipFill>
        <p:spPr bwMode="auto">
          <a:xfrm>
            <a:off x="2790936" y="3163703"/>
            <a:ext cx="2447925" cy="560388"/>
          </a:xfrm>
          <a:prstGeom prst="rect">
            <a:avLst/>
          </a:prstGeom>
          <a:noFill/>
        </p:spPr>
      </p:pic>
      <p:cxnSp>
        <p:nvCxnSpPr>
          <p:cNvPr id="8" name="直接箭头连接符 7"/>
          <p:cNvCxnSpPr/>
          <p:nvPr/>
        </p:nvCxnSpPr>
        <p:spPr>
          <a:xfrm>
            <a:off x="7716981" y="1635446"/>
            <a:ext cx="512619" cy="67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447280" y="2352751"/>
            <a:ext cx="3616037" cy="1122218"/>
          </a:xfrm>
          <a:prstGeom prst="rect">
            <a:avLst/>
          </a:prstGeom>
          <a:gradFill>
            <a:gsLst>
              <a:gs pos="100000">
                <a:srgbClr val="FFFF00"/>
              </a:gs>
              <a:gs pos="10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arenBoth"/>
            </a:pPr>
            <a:r>
              <a:rPr lang="zh-CN" altLang="en-US" sz="2000" b="1" dirty="0">
                <a:solidFill>
                  <a:srgbClr val="FF0000"/>
                </a:solidFill>
              </a:rPr>
              <a:t>回归</a:t>
            </a:r>
            <a:r>
              <a:rPr lang="en-US" altLang="zh-CN" sz="2000" b="1" dirty="0">
                <a:solidFill>
                  <a:srgbClr val="FF0000"/>
                </a:solidFill>
              </a:rPr>
              <a:t>: Y </a:t>
            </a:r>
            <a:r>
              <a:rPr lang="zh-CN" altLang="en-US" sz="2000" b="1" dirty="0">
                <a:solidFill>
                  <a:srgbClr val="FF0000"/>
                </a:solidFill>
              </a:rPr>
              <a:t>是连续的</a:t>
            </a:r>
            <a:endParaRPr lang="en-US" altLang="zh-CN" sz="2000" b="1" dirty="0">
              <a:solidFill>
                <a:srgbClr val="FF0000"/>
              </a:solidFill>
            </a:endParaRPr>
          </a:p>
          <a:p>
            <a:pPr marL="342900" indent="-342900">
              <a:buAutoNum type="arabicParenBoth"/>
            </a:pPr>
            <a:r>
              <a:rPr lang="zh-CN" altLang="en-US" sz="2000" b="1" dirty="0">
                <a:solidFill>
                  <a:srgbClr val="FF0000"/>
                </a:solidFill>
              </a:rPr>
              <a:t>分类</a:t>
            </a:r>
            <a:r>
              <a:rPr lang="en-US" altLang="zh-CN" sz="2000" b="1" dirty="0">
                <a:solidFill>
                  <a:srgbClr val="FF0000"/>
                </a:solidFill>
              </a:rPr>
              <a:t>: Y </a:t>
            </a:r>
            <a:r>
              <a:rPr lang="zh-CN" altLang="en-US" sz="2000" b="1" dirty="0">
                <a:solidFill>
                  <a:srgbClr val="FF0000"/>
                </a:solidFill>
              </a:rPr>
              <a:t>是类别 </a:t>
            </a:r>
            <a:endParaRPr lang="en-US" altLang="zh-CN" sz="2000" b="1" dirty="0">
              <a:solidFill>
                <a:srgbClr val="FF0000"/>
              </a:solidFill>
            </a:endParaRPr>
          </a:p>
          <a:p>
            <a:pPr marL="342900" indent="-342900">
              <a:buAutoNum type="arabicParenBoth"/>
            </a:pPr>
            <a:r>
              <a:rPr lang="zh-CN" altLang="en-US" sz="2000" b="1" dirty="0">
                <a:solidFill>
                  <a:srgbClr val="FF0000"/>
                </a:solidFill>
              </a:rPr>
              <a:t>排序</a:t>
            </a:r>
            <a:r>
              <a:rPr lang="en-US" altLang="zh-CN" sz="2000" b="1" dirty="0">
                <a:solidFill>
                  <a:srgbClr val="FF0000"/>
                </a:solidFill>
              </a:rPr>
              <a:t>: Y </a:t>
            </a:r>
            <a:r>
              <a:rPr lang="zh-CN" altLang="en-US" sz="2000" b="1" dirty="0">
                <a:solidFill>
                  <a:srgbClr val="FF0000"/>
                </a:solidFill>
              </a:rPr>
              <a:t>是序数</a:t>
            </a:r>
            <a:endParaRPr lang="en-US" altLang="zh-CN" sz="2000" b="1" dirty="0">
              <a:solidFill>
                <a:srgbClr val="FF0000"/>
              </a:solidFill>
            </a:endParaRPr>
          </a:p>
        </p:txBody>
      </p:sp>
      <p:pic>
        <p:nvPicPr>
          <p:cNvPr id="10" name="图片 9"/>
          <p:cNvPicPr>
            <a:picLocks noChangeAspect="1"/>
          </p:cNvPicPr>
          <p:nvPr/>
        </p:nvPicPr>
        <p:blipFill>
          <a:blip r:embed="rId7" cstate="print"/>
          <a:stretch>
            <a:fillRect/>
          </a:stretch>
        </p:blipFill>
        <p:spPr>
          <a:xfrm>
            <a:off x="3146784" y="4195028"/>
            <a:ext cx="5382492" cy="2382415"/>
          </a:xfrm>
          <a:prstGeom prst="rect">
            <a:avLst/>
          </a:prstGeom>
        </p:spPr>
      </p:pic>
      <p:pic>
        <p:nvPicPr>
          <p:cNvPr id="11" name="Picture 6"/>
          <p:cNvPicPr>
            <a:picLocks noChangeAspect="1" noChangeArrowheads="1"/>
          </p:cNvPicPr>
          <p:nvPr/>
        </p:nvPicPr>
        <p:blipFill>
          <a:blip r:embed="rId8" cstate="print"/>
          <a:srcRect l="65719" t="1111"/>
          <a:stretch>
            <a:fillRect/>
          </a:stretch>
        </p:blipFill>
        <p:spPr bwMode="auto">
          <a:xfrm>
            <a:off x="3408090" y="1941032"/>
            <a:ext cx="310198" cy="33909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统计机器学习的框架</a:t>
            </a:r>
          </a:p>
        </p:txBody>
      </p:sp>
      <p:sp>
        <p:nvSpPr>
          <p:cNvPr id="3" name="内容占位符 2"/>
          <p:cNvSpPr>
            <a:spLocks noGrp="1"/>
          </p:cNvSpPr>
          <p:nvPr>
            <p:ph sz="quarter" idx="10"/>
          </p:nvPr>
        </p:nvSpPr>
        <p:spPr>
          <a:xfrm>
            <a:off x="640177" y="1058313"/>
            <a:ext cx="10752465" cy="5237271"/>
          </a:xfrm>
        </p:spPr>
        <p:txBody>
          <a:bodyPr/>
          <a:lstStyle/>
          <a:p>
            <a:pPr>
              <a:lnSpc>
                <a:spcPct val="150000"/>
              </a:lnSpc>
            </a:pPr>
            <a:r>
              <a:rPr lang="zh-CN" altLang="en-US" dirty="0"/>
              <a:t>输入</a:t>
            </a:r>
            <a:r>
              <a:rPr lang="en-US" altLang="zh-CN" dirty="0"/>
              <a:t>: </a:t>
            </a:r>
            <a:r>
              <a:rPr lang="en-US" altLang="zh-CN" i="1" dirty="0">
                <a:latin typeface="Times New Roman" pitchFamily="18" charset="0"/>
                <a:cs typeface="Times New Roman" pitchFamily="18" charset="0"/>
              </a:rPr>
              <a:t>N</a:t>
            </a:r>
            <a:r>
              <a:rPr lang="en-US" altLang="zh-CN" dirty="0"/>
              <a:t> </a:t>
            </a:r>
            <a:r>
              <a:rPr lang="en-US" altLang="zh-CN" dirty="0" err="1"/>
              <a:t>i.i.d</a:t>
            </a:r>
            <a:r>
              <a:rPr lang="en-US" altLang="zh-CN" dirty="0"/>
              <a:t> </a:t>
            </a:r>
            <a:r>
              <a:rPr lang="zh-CN" altLang="en-US" dirty="0"/>
              <a:t>训练样本</a:t>
            </a:r>
            <a:endParaRPr lang="en-US" altLang="zh-CN" dirty="0"/>
          </a:p>
          <a:p>
            <a:pPr>
              <a:lnSpc>
                <a:spcPct val="150000"/>
              </a:lnSpc>
            </a:pPr>
            <a:r>
              <a:rPr lang="zh-CN" altLang="en-US" dirty="0"/>
              <a:t>目标函数</a:t>
            </a:r>
            <a:r>
              <a:rPr lang="en-US" altLang="zh-CN" dirty="0"/>
              <a:t>: </a:t>
            </a:r>
          </a:p>
          <a:p>
            <a:pPr>
              <a:lnSpc>
                <a:spcPct val="150000"/>
              </a:lnSpc>
            </a:pPr>
            <a:r>
              <a:rPr lang="zh-CN" altLang="en-US" dirty="0"/>
              <a:t>损失函数</a:t>
            </a:r>
            <a:r>
              <a:rPr lang="en-US" altLang="zh-CN" dirty="0"/>
              <a:t>:</a:t>
            </a:r>
          </a:p>
          <a:p>
            <a:pPr>
              <a:lnSpc>
                <a:spcPct val="150000"/>
              </a:lnSpc>
            </a:pPr>
            <a:r>
              <a:rPr lang="zh-CN" altLang="en-US" dirty="0"/>
              <a:t>期望风险</a:t>
            </a:r>
            <a:r>
              <a:rPr lang="en-US" altLang="zh-CN" dirty="0"/>
              <a:t>:   </a:t>
            </a:r>
            <a:endParaRPr lang="zh-CN" altLang="en-US" dirty="0"/>
          </a:p>
        </p:txBody>
      </p:sp>
      <p:pic>
        <p:nvPicPr>
          <p:cNvPr id="206850" name="Picture 2"/>
          <p:cNvPicPr>
            <a:picLocks noChangeAspect="1" noChangeArrowheads="1"/>
          </p:cNvPicPr>
          <p:nvPr/>
        </p:nvPicPr>
        <p:blipFill>
          <a:blip r:embed="rId3" cstate="print"/>
          <a:srcRect/>
          <a:stretch>
            <a:fillRect/>
          </a:stretch>
        </p:blipFill>
        <p:spPr bwMode="auto">
          <a:xfrm>
            <a:off x="4960851" y="1197782"/>
            <a:ext cx="3416300" cy="458788"/>
          </a:xfrm>
          <a:prstGeom prst="rect">
            <a:avLst/>
          </a:prstGeom>
          <a:noFill/>
        </p:spPr>
      </p:pic>
      <p:graphicFrame>
        <p:nvGraphicFramePr>
          <p:cNvPr id="205827" name="Object 3"/>
          <p:cNvGraphicFramePr>
            <a:graphicFrameLocks noChangeAspect="1"/>
          </p:cNvGraphicFramePr>
          <p:nvPr>
            <p:extLst>
              <p:ext uri="{D42A27DB-BD31-4B8C-83A1-F6EECF244321}">
                <p14:modId xmlns="" xmlns:p14="http://schemas.microsoft.com/office/powerpoint/2010/main" val="1398496995"/>
              </p:ext>
            </p:extLst>
          </p:nvPr>
        </p:nvGraphicFramePr>
        <p:xfrm>
          <a:off x="2775666" y="1930400"/>
          <a:ext cx="536575" cy="407988"/>
        </p:xfrm>
        <a:graphic>
          <a:graphicData uri="http://schemas.openxmlformats.org/presentationml/2006/ole">
            <p:oleObj spid="_x0000_s4099" name="Equation" r:id="rId4" imgW="6400800" imgH="4876800" progId="Equation.DSMT4">
              <p:embed/>
            </p:oleObj>
          </a:graphicData>
        </a:graphic>
      </p:graphicFrame>
      <p:pic>
        <p:nvPicPr>
          <p:cNvPr id="206852" name="Picture 4"/>
          <p:cNvPicPr>
            <a:picLocks noChangeAspect="1" noChangeArrowheads="1"/>
          </p:cNvPicPr>
          <p:nvPr/>
        </p:nvPicPr>
        <p:blipFill>
          <a:blip r:embed="rId5" cstate="print"/>
          <a:srcRect/>
          <a:stretch>
            <a:fillRect/>
          </a:stretch>
        </p:blipFill>
        <p:spPr bwMode="auto">
          <a:xfrm>
            <a:off x="2917883" y="2551589"/>
            <a:ext cx="2906712" cy="458787"/>
          </a:xfrm>
          <a:prstGeom prst="rect">
            <a:avLst/>
          </a:prstGeom>
          <a:noFill/>
        </p:spPr>
      </p:pic>
      <p:pic>
        <p:nvPicPr>
          <p:cNvPr id="206853" name="Picture 5"/>
          <p:cNvPicPr>
            <a:picLocks noChangeAspect="1" noChangeArrowheads="1"/>
          </p:cNvPicPr>
          <p:nvPr/>
        </p:nvPicPr>
        <p:blipFill>
          <a:blip r:embed="rId6" cstate="print"/>
          <a:srcRect/>
          <a:stretch>
            <a:fillRect/>
          </a:stretch>
        </p:blipFill>
        <p:spPr bwMode="auto">
          <a:xfrm>
            <a:off x="3043953" y="3074780"/>
            <a:ext cx="2652712" cy="560388"/>
          </a:xfrm>
          <a:prstGeom prst="rect">
            <a:avLst/>
          </a:prstGeom>
          <a:noFill/>
        </p:spPr>
      </p:pic>
      <p:cxnSp>
        <p:nvCxnSpPr>
          <p:cNvPr id="11" name="直接箭头连接符 10"/>
          <p:cNvCxnSpPr>
            <a:cxnSpLocks/>
          </p:cNvCxnSpPr>
          <p:nvPr/>
        </p:nvCxnSpPr>
        <p:spPr>
          <a:xfrm>
            <a:off x="4016078" y="2134394"/>
            <a:ext cx="2886931" cy="24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040880" y="2442657"/>
            <a:ext cx="4409902" cy="768133"/>
          </a:xfrm>
          <a:prstGeom prst="rect">
            <a:avLst/>
          </a:prstGeom>
          <a:gradFill>
            <a:gsLst>
              <a:gs pos="100000">
                <a:srgbClr val="FFFF00"/>
              </a:gs>
              <a:gs pos="10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arenBoth"/>
            </a:pPr>
            <a:r>
              <a:rPr lang="zh-CN" altLang="en-US" sz="2000" b="1" dirty="0">
                <a:solidFill>
                  <a:srgbClr val="FF0000"/>
                </a:solidFill>
              </a:rPr>
              <a:t>线性回归</a:t>
            </a:r>
            <a:r>
              <a:rPr lang="en-US" altLang="zh-CN" sz="2000" b="1" dirty="0">
                <a:solidFill>
                  <a:srgbClr val="FF0000"/>
                </a:solidFill>
              </a:rPr>
              <a:t>: </a:t>
            </a:r>
            <a:r>
              <a:rPr lang="en-US" altLang="zh-CN" sz="2000" b="1" i="1" dirty="0">
                <a:solidFill>
                  <a:srgbClr val="FF0000"/>
                </a:solidFill>
              </a:rPr>
              <a:t>f</a:t>
            </a:r>
            <a:r>
              <a:rPr lang="en-US" altLang="zh-CN" sz="2000" b="1" dirty="0">
                <a:solidFill>
                  <a:srgbClr val="FF0000"/>
                </a:solidFill>
              </a:rPr>
              <a:t> </a:t>
            </a:r>
            <a:r>
              <a:rPr lang="zh-CN" altLang="en-US" sz="2000" b="1" dirty="0">
                <a:solidFill>
                  <a:srgbClr val="FF0000"/>
                </a:solidFill>
              </a:rPr>
              <a:t>是线性的</a:t>
            </a:r>
            <a:endParaRPr lang="en-US" altLang="zh-CN" sz="2000" b="1" dirty="0">
              <a:solidFill>
                <a:srgbClr val="FF0000"/>
              </a:solidFill>
            </a:endParaRPr>
          </a:p>
          <a:p>
            <a:pPr marL="342900" indent="-342900">
              <a:buAutoNum type="arabicParenBoth"/>
            </a:pPr>
            <a:r>
              <a:rPr lang="zh-CN" altLang="en-US" sz="2000" b="1" dirty="0">
                <a:solidFill>
                  <a:srgbClr val="FF0000"/>
                </a:solidFill>
              </a:rPr>
              <a:t>广义线性</a:t>
            </a:r>
            <a:r>
              <a:rPr lang="en-US" altLang="zh-CN" sz="2000" b="1" dirty="0">
                <a:solidFill>
                  <a:srgbClr val="FF0000"/>
                </a:solidFill>
              </a:rPr>
              <a:t>: </a:t>
            </a:r>
            <a:r>
              <a:rPr lang="en-US" altLang="zh-CN" sz="2000" b="1" i="1" dirty="0">
                <a:solidFill>
                  <a:srgbClr val="FF0000"/>
                </a:solidFill>
              </a:rPr>
              <a:t>f</a:t>
            </a:r>
            <a:r>
              <a:rPr lang="en-US" altLang="zh-CN" sz="2000" b="1" dirty="0">
                <a:solidFill>
                  <a:srgbClr val="FF0000"/>
                </a:solidFill>
              </a:rPr>
              <a:t> </a:t>
            </a:r>
            <a:r>
              <a:rPr lang="zh-CN" altLang="en-US" sz="2000" b="1" dirty="0">
                <a:solidFill>
                  <a:srgbClr val="FF0000"/>
                </a:solidFill>
              </a:rPr>
              <a:t>是非线性的</a:t>
            </a:r>
            <a:endParaRPr lang="en-US" altLang="zh-CN" sz="2000" b="1" dirty="0">
              <a:solidFill>
                <a:srgbClr val="FF0000"/>
              </a:solidFill>
            </a:endParaRPr>
          </a:p>
        </p:txBody>
      </p:sp>
      <p:pic>
        <p:nvPicPr>
          <p:cNvPr id="14" name="图片 13"/>
          <p:cNvPicPr>
            <a:picLocks noChangeAspect="1"/>
          </p:cNvPicPr>
          <p:nvPr/>
        </p:nvPicPr>
        <p:blipFill>
          <a:blip r:embed="rId7" cstate="print"/>
          <a:stretch>
            <a:fillRect/>
          </a:stretch>
        </p:blipFill>
        <p:spPr>
          <a:xfrm>
            <a:off x="3171823" y="4033019"/>
            <a:ext cx="3531872" cy="2839340"/>
          </a:xfrm>
          <a:prstGeom prst="rect">
            <a:avLst/>
          </a:prstGeom>
        </p:spPr>
      </p:pic>
      <p:sp>
        <p:nvSpPr>
          <p:cNvPr id="15" name="矩形 14"/>
          <p:cNvSpPr/>
          <p:nvPr/>
        </p:nvSpPr>
        <p:spPr>
          <a:xfrm>
            <a:off x="6297930" y="5095018"/>
            <a:ext cx="4158442" cy="646331"/>
          </a:xfrm>
          <a:prstGeom prst="rect">
            <a:avLst/>
          </a:prstGeom>
        </p:spPr>
        <p:txBody>
          <a:bodyPr wrap="square">
            <a:spAutoFit/>
          </a:bodyPr>
          <a:lstStyle/>
          <a:p>
            <a:r>
              <a:rPr lang="zh-CN" altLang="en-US" dirty="0">
                <a:solidFill>
                  <a:srgbClr val="004DB3"/>
                </a:solidFill>
                <a:latin typeface="CMSS10"/>
              </a:rPr>
              <a:t>二手汽车的价格</a:t>
            </a:r>
            <a:r>
              <a:rPr lang="en-US" altLang="zh-CN" dirty="0">
                <a:solidFill>
                  <a:srgbClr val="004DB3"/>
                </a:solidFill>
                <a:latin typeface="CMSS10"/>
              </a:rPr>
              <a:t> </a:t>
            </a:r>
            <a:r>
              <a:rPr lang="en-US" altLang="zh-CN" i="1" dirty="0">
                <a:solidFill>
                  <a:srgbClr val="004DB3"/>
                </a:solidFill>
                <a:latin typeface="CMMI10"/>
              </a:rPr>
              <a:t>y </a:t>
            </a:r>
            <a:r>
              <a:rPr lang="en-US" altLang="zh-CN" dirty="0">
                <a:solidFill>
                  <a:srgbClr val="004DB3"/>
                </a:solidFill>
                <a:latin typeface="CMR10"/>
              </a:rPr>
              <a:t>= </a:t>
            </a:r>
            <a:r>
              <a:rPr lang="en-US" altLang="zh-CN" i="1" dirty="0">
                <a:solidFill>
                  <a:srgbClr val="004DB3"/>
                </a:solidFill>
                <a:latin typeface="CMMI10"/>
              </a:rPr>
              <a:t>f</a:t>
            </a:r>
            <a:r>
              <a:rPr lang="en-US" altLang="zh-CN" dirty="0">
                <a:solidFill>
                  <a:srgbClr val="004DB3"/>
                </a:solidFill>
                <a:latin typeface="CMR10"/>
              </a:rPr>
              <a:t>(</a:t>
            </a:r>
            <a:r>
              <a:rPr lang="en-US" altLang="zh-CN" i="1" dirty="0">
                <a:solidFill>
                  <a:srgbClr val="004DB3"/>
                </a:solidFill>
                <a:latin typeface="CMMI10"/>
              </a:rPr>
              <a:t>x</a:t>
            </a:r>
            <a:r>
              <a:rPr lang="en-US" altLang="zh-CN" dirty="0">
                <a:solidFill>
                  <a:srgbClr val="004DB3"/>
                </a:solidFill>
                <a:latin typeface="CMR10"/>
              </a:rPr>
              <a:t>)</a:t>
            </a:r>
            <a:r>
              <a:rPr lang="en-US" altLang="zh-CN" dirty="0">
                <a:solidFill>
                  <a:srgbClr val="004DB3"/>
                </a:solidFill>
                <a:latin typeface="CMSS10"/>
              </a:rPr>
              <a:t>+</a:t>
            </a:r>
            <a:r>
              <a:rPr lang="zh-CN" altLang="en-US" dirty="0">
                <a:solidFill>
                  <a:srgbClr val="004DB3"/>
                </a:solidFill>
                <a:latin typeface="CMSS10"/>
              </a:rPr>
              <a:t>噪声 </a:t>
            </a:r>
            <a:r>
              <a:rPr lang="en-US" altLang="zh-CN" dirty="0">
                <a:solidFill>
                  <a:srgbClr val="004DB3"/>
                </a:solidFill>
                <a:latin typeface="CMSS10"/>
              </a:rPr>
              <a:t> </a:t>
            </a:r>
            <a:r>
              <a:rPr lang="zh-CN" altLang="en-US" dirty="0">
                <a:solidFill>
                  <a:srgbClr val="004DB3"/>
                </a:solidFill>
                <a:latin typeface="CMSS10"/>
              </a:rPr>
              <a:t>是车龄</a:t>
            </a:r>
            <a:r>
              <a:rPr lang="en-US" altLang="zh-CN" dirty="0">
                <a:solidFill>
                  <a:srgbClr val="004DB3"/>
                </a:solidFill>
                <a:latin typeface="CMSS10"/>
              </a:rPr>
              <a:t>x</a:t>
            </a:r>
            <a:r>
              <a:rPr lang="zh-CN" altLang="en-US" dirty="0">
                <a:solidFill>
                  <a:srgbClr val="004DB3"/>
                </a:solidFill>
                <a:latin typeface="CMSS10"/>
              </a:rPr>
              <a:t>的函数 </a:t>
            </a:r>
            <a:endParaRPr lang="zh-CN" altLang="en-US" dirty="0"/>
          </a:p>
        </p:txBody>
      </p:sp>
      <p:pic>
        <p:nvPicPr>
          <p:cNvPr id="206854" name="Picture 6"/>
          <p:cNvPicPr>
            <a:picLocks noChangeAspect="1" noChangeArrowheads="1"/>
          </p:cNvPicPr>
          <p:nvPr/>
        </p:nvPicPr>
        <p:blipFill>
          <a:blip r:embed="rId8" cstate="print"/>
          <a:srcRect l="65719" t="1111"/>
          <a:stretch>
            <a:fillRect/>
          </a:stretch>
        </p:blipFill>
        <p:spPr bwMode="auto">
          <a:xfrm>
            <a:off x="3312241" y="1964849"/>
            <a:ext cx="310198" cy="33909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加归问题的最优函数</a:t>
            </a:r>
          </a:p>
        </p:txBody>
      </p:sp>
      <p:sp>
        <p:nvSpPr>
          <p:cNvPr id="3" name="内容占位符 2"/>
          <p:cNvSpPr>
            <a:spLocks noGrp="1"/>
          </p:cNvSpPr>
          <p:nvPr>
            <p:ph sz="quarter" idx="10"/>
          </p:nvPr>
        </p:nvSpPr>
        <p:spPr>
          <a:xfrm>
            <a:off x="570604" y="1018556"/>
            <a:ext cx="11006093" cy="5237271"/>
          </a:xfrm>
        </p:spPr>
        <p:txBody>
          <a:bodyPr/>
          <a:lstStyle/>
          <a:p>
            <a:r>
              <a:rPr lang="zh-CN" altLang="en-US" dirty="0">
                <a:solidFill>
                  <a:srgbClr val="FF0000"/>
                </a:solidFill>
              </a:rPr>
              <a:t>最小化期望损失</a:t>
            </a:r>
            <a:endParaRPr lang="en-US" altLang="zh-CN" dirty="0">
              <a:solidFill>
                <a:srgbClr val="FF0000"/>
              </a:solidFill>
            </a:endParaRPr>
          </a:p>
          <a:p>
            <a:endParaRPr lang="en-US" altLang="zh-CN" dirty="0"/>
          </a:p>
          <a:p>
            <a:endParaRPr lang="en-US" altLang="zh-CN" dirty="0"/>
          </a:p>
          <a:p>
            <a:pPr>
              <a:lnSpc>
                <a:spcPct val="114000"/>
              </a:lnSpc>
            </a:pPr>
            <a:endParaRPr lang="en-US" altLang="zh-CN" dirty="0"/>
          </a:p>
          <a:p>
            <a:pPr>
              <a:lnSpc>
                <a:spcPct val="114000"/>
              </a:lnSpc>
            </a:pPr>
            <a:r>
              <a:rPr lang="zh-CN" altLang="en-US" dirty="0"/>
              <a:t>其中</a:t>
            </a:r>
            <a:endParaRPr lang="en-US" altLang="zh-CN" dirty="0"/>
          </a:p>
          <a:p>
            <a:pPr>
              <a:lnSpc>
                <a:spcPct val="114000"/>
              </a:lnSpc>
            </a:pPr>
            <a:r>
              <a:rPr lang="zh-CN" altLang="en-US" dirty="0"/>
              <a:t>关于</a:t>
            </a:r>
            <a:r>
              <a:rPr lang="en-US" altLang="zh-CN" dirty="0"/>
              <a:t>f(x)</a:t>
            </a:r>
            <a:r>
              <a:rPr lang="zh-CN" altLang="en-US" dirty="0"/>
              <a:t>求导并令其为</a:t>
            </a:r>
            <a:r>
              <a:rPr lang="en-US" altLang="zh-CN" dirty="0"/>
              <a:t>0</a:t>
            </a:r>
            <a:r>
              <a:rPr lang="zh-CN" altLang="en-US" dirty="0"/>
              <a:t>，可以得到上述问题的解</a:t>
            </a:r>
            <a:endParaRPr lang="en-US" altLang="zh-CN" dirty="0"/>
          </a:p>
          <a:p>
            <a:pPr>
              <a:lnSpc>
                <a:spcPct val="114000"/>
              </a:lnSpc>
            </a:pPr>
            <a:endParaRPr lang="en-US" altLang="zh-CN" dirty="0"/>
          </a:p>
          <a:p>
            <a:pPr>
              <a:lnSpc>
                <a:spcPct val="114000"/>
              </a:lnSpc>
            </a:pPr>
            <a:endParaRPr lang="zh-CN" altLang="en-US" dirty="0"/>
          </a:p>
          <a:p>
            <a:pPr>
              <a:lnSpc>
                <a:spcPct val="114000"/>
              </a:lnSpc>
            </a:pPr>
            <a:r>
              <a:rPr lang="zh-CN" altLang="en-US" dirty="0"/>
              <a:t>最小化均方误差（</a:t>
            </a:r>
            <a:r>
              <a:rPr lang="en-US" altLang="zh-CN" dirty="0"/>
              <a:t>MSE</a:t>
            </a:r>
            <a:r>
              <a:rPr lang="zh-CN" altLang="en-US" dirty="0"/>
              <a:t>）的回归函数是由有条件分布</a:t>
            </a:r>
            <a:r>
              <a:rPr lang="en-US" altLang="zh-CN" i="1" dirty="0">
                <a:solidFill>
                  <a:srgbClr val="FF0000"/>
                </a:solidFill>
                <a:latin typeface="Times New Roman" pitchFamily="18" charset="0"/>
                <a:cs typeface="Times New Roman" pitchFamily="18" charset="0"/>
              </a:rPr>
              <a:t>p(</a:t>
            </a:r>
            <a:r>
              <a:rPr lang="en-US" altLang="zh-CN" i="1" dirty="0" err="1">
                <a:solidFill>
                  <a:srgbClr val="FF0000"/>
                </a:solidFill>
                <a:latin typeface="Times New Roman" pitchFamily="18" charset="0"/>
                <a:cs typeface="Times New Roman" pitchFamily="18" charset="0"/>
              </a:rPr>
              <a:t>y|x</a:t>
            </a:r>
            <a:r>
              <a:rPr lang="en-US" altLang="zh-CN" i="1" dirty="0">
                <a:solidFill>
                  <a:srgbClr val="FF0000"/>
                </a:solidFill>
                <a:latin typeface="Times New Roman" pitchFamily="18" charset="0"/>
                <a:cs typeface="Times New Roman" pitchFamily="18" charset="0"/>
              </a:rPr>
              <a:t>)</a:t>
            </a:r>
            <a:r>
              <a:rPr lang="zh-CN" altLang="en-US" dirty="0"/>
              <a:t>的均值给出。</a:t>
            </a:r>
          </a:p>
          <a:p>
            <a:pPr>
              <a:lnSpc>
                <a:spcPct val="114000"/>
              </a:lnSpc>
            </a:pPr>
            <a:endParaRPr lang="zh-CN" altLang="en-US" dirty="0"/>
          </a:p>
          <a:p>
            <a:pPr>
              <a:buNone/>
            </a:pPr>
            <a:endParaRPr lang="zh-CN" altLang="en-US" dirty="0"/>
          </a:p>
        </p:txBody>
      </p:sp>
      <p:pic>
        <p:nvPicPr>
          <p:cNvPr id="207874" name="Picture 2"/>
          <p:cNvPicPr>
            <a:picLocks noChangeAspect="1" noChangeArrowheads="1"/>
          </p:cNvPicPr>
          <p:nvPr/>
        </p:nvPicPr>
        <p:blipFill>
          <a:blip r:embed="rId2" cstate="print"/>
          <a:srcRect/>
          <a:stretch>
            <a:fillRect/>
          </a:stretch>
        </p:blipFill>
        <p:spPr bwMode="auto">
          <a:xfrm>
            <a:off x="1714500" y="1452563"/>
            <a:ext cx="5738813" cy="1171575"/>
          </a:xfrm>
          <a:prstGeom prst="rect">
            <a:avLst/>
          </a:prstGeom>
          <a:noFill/>
        </p:spPr>
      </p:pic>
      <p:pic>
        <p:nvPicPr>
          <p:cNvPr id="207875" name="Picture 3"/>
          <p:cNvPicPr>
            <a:picLocks noChangeAspect="1" noChangeArrowheads="1"/>
          </p:cNvPicPr>
          <p:nvPr/>
        </p:nvPicPr>
        <p:blipFill>
          <a:blip r:embed="rId3" cstate="print"/>
          <a:srcRect/>
          <a:stretch>
            <a:fillRect/>
          </a:stretch>
        </p:blipFill>
        <p:spPr bwMode="auto">
          <a:xfrm>
            <a:off x="2162175" y="2679700"/>
            <a:ext cx="5713413" cy="458788"/>
          </a:xfrm>
          <a:prstGeom prst="rect">
            <a:avLst/>
          </a:prstGeom>
          <a:noFill/>
        </p:spPr>
      </p:pic>
      <p:pic>
        <p:nvPicPr>
          <p:cNvPr id="207876" name="Picture 4"/>
          <p:cNvPicPr>
            <a:picLocks noChangeAspect="1" noChangeArrowheads="1"/>
          </p:cNvPicPr>
          <p:nvPr/>
        </p:nvPicPr>
        <p:blipFill>
          <a:blip r:embed="rId4" cstate="print"/>
          <a:srcRect/>
          <a:stretch>
            <a:fillRect/>
          </a:stretch>
        </p:blipFill>
        <p:spPr bwMode="auto">
          <a:xfrm>
            <a:off x="3586163" y="3946525"/>
            <a:ext cx="3749675" cy="560388"/>
          </a:xfrm>
          <a:prstGeom prst="rect">
            <a:avLst/>
          </a:prstGeom>
          <a:noFill/>
        </p:spPr>
      </p:pic>
      <p:pic>
        <p:nvPicPr>
          <p:cNvPr id="8" name="图片 7"/>
          <p:cNvPicPr>
            <a:picLocks noChangeAspect="1"/>
          </p:cNvPicPr>
          <p:nvPr/>
        </p:nvPicPr>
        <p:blipFill>
          <a:blip r:embed="rId5" cstate="print"/>
          <a:stretch>
            <a:fillRect/>
          </a:stretch>
        </p:blipFill>
        <p:spPr>
          <a:xfrm>
            <a:off x="8229600" y="814250"/>
            <a:ext cx="3347097" cy="24358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分类问题</a:t>
            </a:r>
            <a:endParaRPr lang="zh-CN" altLang="en-US" dirty="0"/>
          </a:p>
        </p:txBody>
      </p:sp>
      <p:sp>
        <p:nvSpPr>
          <p:cNvPr id="3" name="内容占位符 2"/>
          <p:cNvSpPr>
            <a:spLocks noGrp="1"/>
          </p:cNvSpPr>
          <p:nvPr>
            <p:ph sz="quarter" idx="10"/>
          </p:nvPr>
        </p:nvSpPr>
        <p:spPr>
          <a:xfrm>
            <a:off x="640177" y="909228"/>
            <a:ext cx="10752465" cy="5237271"/>
          </a:xfrm>
        </p:spPr>
        <p:txBody>
          <a:bodyPr/>
          <a:lstStyle/>
          <a:p>
            <a:pPr>
              <a:lnSpc>
                <a:spcPct val="150000"/>
              </a:lnSpc>
            </a:pPr>
            <a:r>
              <a:rPr lang="zh-CN" altLang="en-US" dirty="0" smtClean="0"/>
              <a:t>输入</a:t>
            </a:r>
            <a:r>
              <a:rPr lang="en-US" altLang="zh-CN" dirty="0" smtClean="0"/>
              <a:t>: </a:t>
            </a:r>
            <a:r>
              <a:rPr lang="en-US" altLang="zh-CN" i="1" dirty="0">
                <a:latin typeface="Times New Roman" pitchFamily="18" charset="0"/>
                <a:cs typeface="Times New Roman" pitchFamily="18" charset="0"/>
              </a:rPr>
              <a:t>N</a:t>
            </a:r>
            <a:r>
              <a:rPr lang="en-US" altLang="zh-CN" dirty="0"/>
              <a:t> </a:t>
            </a:r>
            <a:r>
              <a:rPr lang="en-US" altLang="zh-CN" dirty="0" err="1"/>
              <a:t>i.i.d</a:t>
            </a:r>
            <a:r>
              <a:rPr lang="en-US" altLang="zh-CN" dirty="0"/>
              <a:t> </a:t>
            </a:r>
            <a:r>
              <a:rPr lang="zh-CN" altLang="en-US" dirty="0" smtClean="0"/>
              <a:t>训练样本</a:t>
            </a:r>
            <a:endParaRPr lang="en-US" altLang="zh-CN" dirty="0"/>
          </a:p>
          <a:p>
            <a:pPr>
              <a:lnSpc>
                <a:spcPct val="150000"/>
              </a:lnSpc>
            </a:pPr>
            <a:r>
              <a:rPr lang="zh-CN" altLang="en-US" dirty="0" smtClean="0"/>
              <a:t>目标函数 </a:t>
            </a:r>
            <a:r>
              <a:rPr lang="en-US" altLang="zh-CN" dirty="0" smtClean="0"/>
              <a:t>: </a:t>
            </a:r>
            <a:endParaRPr lang="en-US" altLang="zh-CN" dirty="0"/>
          </a:p>
          <a:p>
            <a:pPr>
              <a:lnSpc>
                <a:spcPct val="150000"/>
              </a:lnSpc>
            </a:pPr>
            <a:r>
              <a:rPr lang="zh-CN" altLang="en-US" dirty="0" smtClean="0"/>
              <a:t>损失函数 </a:t>
            </a:r>
            <a:r>
              <a:rPr lang="en-US" altLang="zh-CN" dirty="0" smtClean="0"/>
              <a:t>:</a:t>
            </a:r>
            <a:endParaRPr lang="en-US" altLang="zh-CN" dirty="0"/>
          </a:p>
          <a:p>
            <a:pPr>
              <a:lnSpc>
                <a:spcPct val="150000"/>
              </a:lnSpc>
            </a:pPr>
            <a:r>
              <a:rPr lang="zh-CN" altLang="en-US" dirty="0" smtClean="0"/>
              <a:t>期望风险（损失）</a:t>
            </a:r>
            <a:r>
              <a:rPr lang="en-US" altLang="zh-CN" dirty="0" smtClean="0"/>
              <a:t>:   </a:t>
            </a:r>
            <a:endParaRPr lang="zh-CN" altLang="en-US" dirty="0"/>
          </a:p>
        </p:txBody>
      </p:sp>
      <p:pic>
        <p:nvPicPr>
          <p:cNvPr id="208898" name="Picture 2"/>
          <p:cNvPicPr>
            <a:picLocks noChangeAspect="1" noChangeArrowheads="1"/>
          </p:cNvPicPr>
          <p:nvPr/>
        </p:nvPicPr>
        <p:blipFill>
          <a:blip r:embed="rId3" cstate="print"/>
          <a:srcRect/>
          <a:stretch>
            <a:fillRect/>
          </a:stretch>
        </p:blipFill>
        <p:spPr bwMode="auto">
          <a:xfrm>
            <a:off x="4578571" y="1091573"/>
            <a:ext cx="3416300" cy="458787"/>
          </a:xfrm>
          <a:prstGeom prst="rect">
            <a:avLst/>
          </a:prstGeom>
          <a:noFill/>
        </p:spPr>
      </p:pic>
      <p:graphicFrame>
        <p:nvGraphicFramePr>
          <p:cNvPr id="205827" name="Object 3"/>
          <p:cNvGraphicFramePr>
            <a:graphicFrameLocks noChangeAspect="1"/>
          </p:cNvGraphicFramePr>
          <p:nvPr/>
        </p:nvGraphicFramePr>
        <p:xfrm>
          <a:off x="2969728" y="1749276"/>
          <a:ext cx="536575" cy="407988"/>
        </p:xfrm>
        <a:graphic>
          <a:graphicData uri="http://schemas.openxmlformats.org/presentationml/2006/ole">
            <p:oleObj spid="_x0000_s5123" name="Equation" r:id="rId4" imgW="6400800" imgH="4876800" progId="Equation.DSMT4">
              <p:embed/>
            </p:oleObj>
          </a:graphicData>
        </a:graphic>
      </p:graphicFrame>
      <p:pic>
        <p:nvPicPr>
          <p:cNvPr id="208900" name="Picture 4"/>
          <p:cNvPicPr>
            <a:picLocks noChangeAspect="1" noChangeArrowheads="1"/>
          </p:cNvPicPr>
          <p:nvPr/>
        </p:nvPicPr>
        <p:blipFill>
          <a:blip r:embed="rId5" cstate="print"/>
          <a:srcRect/>
          <a:stretch>
            <a:fillRect/>
          </a:stretch>
        </p:blipFill>
        <p:spPr bwMode="auto">
          <a:xfrm>
            <a:off x="3118774" y="2390775"/>
            <a:ext cx="2447925" cy="511175"/>
          </a:xfrm>
          <a:prstGeom prst="rect">
            <a:avLst/>
          </a:prstGeom>
          <a:noFill/>
        </p:spPr>
      </p:pic>
      <p:pic>
        <p:nvPicPr>
          <p:cNvPr id="208901" name="Picture 5"/>
          <p:cNvPicPr>
            <a:picLocks noChangeAspect="1" noChangeArrowheads="1"/>
          </p:cNvPicPr>
          <p:nvPr/>
        </p:nvPicPr>
        <p:blipFill>
          <a:blip r:embed="rId6" cstate="print"/>
          <a:srcRect/>
          <a:stretch>
            <a:fillRect/>
          </a:stretch>
        </p:blipFill>
        <p:spPr bwMode="auto">
          <a:xfrm>
            <a:off x="4168701" y="2930525"/>
            <a:ext cx="4054475" cy="560388"/>
          </a:xfrm>
          <a:prstGeom prst="rect">
            <a:avLst/>
          </a:prstGeom>
          <a:noFill/>
        </p:spPr>
      </p:pic>
      <p:grpSp>
        <p:nvGrpSpPr>
          <p:cNvPr id="11" name="组合 10"/>
          <p:cNvGrpSpPr/>
          <p:nvPr/>
        </p:nvGrpSpPr>
        <p:grpSpPr>
          <a:xfrm>
            <a:off x="1714500" y="3529645"/>
            <a:ext cx="3927516" cy="3328355"/>
            <a:chOff x="8165424" y="3165129"/>
            <a:chExt cx="4026576" cy="3459510"/>
          </a:xfrm>
        </p:grpSpPr>
        <p:pic>
          <p:nvPicPr>
            <p:cNvPr id="12" name="图片 11"/>
            <p:cNvPicPr>
              <a:picLocks noChangeAspect="1"/>
            </p:cNvPicPr>
            <p:nvPr/>
          </p:nvPicPr>
          <p:blipFill>
            <a:blip r:embed="rId7" cstate="print"/>
            <a:stretch>
              <a:fillRect/>
            </a:stretch>
          </p:blipFill>
          <p:spPr>
            <a:xfrm>
              <a:off x="8165424" y="3165129"/>
              <a:ext cx="4026576" cy="3459510"/>
            </a:xfrm>
            <a:prstGeom prst="rect">
              <a:avLst/>
            </a:prstGeom>
          </p:spPr>
        </p:pic>
        <p:sp>
          <p:nvSpPr>
            <p:cNvPr id="13" name="文本框 5"/>
            <p:cNvSpPr txBox="1"/>
            <p:nvPr/>
          </p:nvSpPr>
          <p:spPr>
            <a:xfrm>
              <a:off x="10912974" y="6255307"/>
              <a:ext cx="881652" cy="369332"/>
            </a:xfrm>
            <a:prstGeom prst="rect">
              <a:avLst/>
            </a:prstGeom>
            <a:solidFill>
              <a:schemeClr val="bg1"/>
            </a:solidFill>
          </p:spPr>
          <p:txBody>
            <a:bodyPr wrap="none" rtlCol="0">
              <a:spAutoFit/>
            </a:bodyPr>
            <a:lstStyle/>
            <a:p>
              <a:r>
                <a:rPr lang="en-US" altLang="zh-CN" dirty="0"/>
                <a:t>Income</a:t>
              </a:r>
              <a:endParaRPr lang="zh-CN" altLang="en-US" dirty="0"/>
            </a:p>
          </p:txBody>
        </p:sp>
        <p:sp>
          <p:nvSpPr>
            <p:cNvPr id="14" name="文本框 7"/>
            <p:cNvSpPr txBox="1"/>
            <p:nvPr/>
          </p:nvSpPr>
          <p:spPr>
            <a:xfrm rot="16200000">
              <a:off x="7994070" y="3521671"/>
              <a:ext cx="874920" cy="369332"/>
            </a:xfrm>
            <a:prstGeom prst="rect">
              <a:avLst/>
            </a:prstGeom>
            <a:solidFill>
              <a:schemeClr val="bg1"/>
            </a:solidFill>
          </p:spPr>
          <p:txBody>
            <a:bodyPr wrap="none" rtlCol="0">
              <a:spAutoFit/>
            </a:bodyPr>
            <a:lstStyle/>
            <a:p>
              <a:r>
                <a:rPr lang="en-US" altLang="zh-CN" dirty="0"/>
                <a:t>Savings</a:t>
              </a:r>
              <a:endParaRPr lang="zh-CN" altLang="en-US" dirty="0"/>
            </a:p>
          </p:txBody>
        </p:sp>
      </p:grpSp>
      <p:sp>
        <p:nvSpPr>
          <p:cNvPr id="15" name="矩形 14"/>
          <p:cNvSpPr/>
          <p:nvPr/>
        </p:nvSpPr>
        <p:spPr>
          <a:xfrm>
            <a:off x="6085368" y="3883132"/>
            <a:ext cx="4260112" cy="1938992"/>
          </a:xfrm>
          <a:prstGeom prst="rect">
            <a:avLst/>
          </a:prstGeom>
        </p:spPr>
        <p:txBody>
          <a:bodyPr wrap="square">
            <a:spAutoFit/>
          </a:bodyPr>
          <a:lstStyle/>
          <a:p>
            <a:r>
              <a:rPr lang="zh-CN" altLang="en-US" sz="2400" dirty="0" smtClean="0">
                <a:solidFill>
                  <a:srgbClr val="004DB3"/>
                </a:solidFill>
                <a:latin typeface="CMSS10"/>
              </a:rPr>
              <a:t>例子</a:t>
            </a:r>
            <a:r>
              <a:rPr lang="en-US" altLang="zh-CN" sz="2400" dirty="0" smtClean="0">
                <a:solidFill>
                  <a:srgbClr val="004DB3"/>
                </a:solidFill>
                <a:latin typeface="CMSS10"/>
              </a:rPr>
              <a:t>:</a:t>
            </a:r>
            <a:endParaRPr lang="en-US" altLang="zh-CN" sz="2400" dirty="0">
              <a:solidFill>
                <a:srgbClr val="004DB3"/>
              </a:solidFill>
              <a:latin typeface="CMSS10"/>
            </a:endParaRPr>
          </a:p>
          <a:p>
            <a:r>
              <a:rPr lang="zh-CN" altLang="en-US" sz="2400" dirty="0" smtClean="0">
                <a:latin typeface="CMSS10"/>
              </a:rPr>
              <a:t>对信用打分</a:t>
            </a:r>
            <a:endParaRPr lang="en-US" altLang="zh-CN" sz="2400" dirty="0" smtClean="0">
              <a:latin typeface="CMSS10"/>
            </a:endParaRPr>
          </a:p>
          <a:p>
            <a:endParaRPr lang="en-US" altLang="zh-CN" sz="2400" dirty="0" smtClean="0">
              <a:latin typeface="CMSS10"/>
            </a:endParaRPr>
          </a:p>
          <a:p>
            <a:r>
              <a:rPr lang="zh-CN" altLang="en-US" sz="2400" dirty="0" smtClean="0">
                <a:latin typeface="CMSS10"/>
              </a:rPr>
              <a:t>利用</a:t>
            </a:r>
            <a:r>
              <a:rPr lang="zh-CN" altLang="en-US" sz="2400" dirty="0" smtClean="0">
                <a:solidFill>
                  <a:srgbClr val="0000FF"/>
                </a:solidFill>
                <a:latin typeface="CMSS10"/>
              </a:rPr>
              <a:t>收入</a:t>
            </a:r>
            <a:r>
              <a:rPr lang="zh-CN" altLang="en-US" sz="2400" dirty="0" smtClean="0">
                <a:latin typeface="CMSS10"/>
              </a:rPr>
              <a:t>及</a:t>
            </a:r>
            <a:r>
              <a:rPr lang="zh-CN" altLang="en-US" sz="2400" dirty="0" smtClean="0">
                <a:solidFill>
                  <a:srgbClr val="0000FF"/>
                </a:solidFill>
                <a:latin typeface="CMSS10"/>
              </a:rPr>
              <a:t>存款</a:t>
            </a:r>
            <a:r>
              <a:rPr lang="zh-CN" altLang="en-US" sz="2400" dirty="0" smtClean="0">
                <a:latin typeface="CMSS10"/>
              </a:rPr>
              <a:t>信息区分</a:t>
            </a:r>
            <a:r>
              <a:rPr lang="zh-CN" altLang="en-US" sz="2400" dirty="0" smtClean="0">
                <a:solidFill>
                  <a:srgbClr val="0000FF"/>
                </a:solidFill>
                <a:latin typeface="CMSS10"/>
              </a:rPr>
              <a:t>低风险</a:t>
            </a:r>
            <a:r>
              <a:rPr lang="zh-CN" altLang="en-US" sz="2400" dirty="0" smtClean="0">
                <a:latin typeface="CMSS10"/>
              </a:rPr>
              <a:t>及</a:t>
            </a:r>
            <a:r>
              <a:rPr lang="zh-CN" altLang="en-US" sz="2400" dirty="0" smtClean="0">
                <a:solidFill>
                  <a:srgbClr val="0000FF"/>
                </a:solidFill>
                <a:latin typeface="CMSS10"/>
              </a:rPr>
              <a:t>高风险</a:t>
            </a:r>
            <a:r>
              <a:rPr lang="zh-CN" altLang="en-US" sz="2400" dirty="0" smtClean="0">
                <a:latin typeface="CMSS10"/>
              </a:rPr>
              <a:t>客户</a:t>
            </a:r>
            <a:endParaRPr lang="zh-CN" altLang="en-US" sz="2400" dirty="0"/>
          </a:p>
        </p:txBody>
      </p:sp>
      <p:pic>
        <p:nvPicPr>
          <p:cNvPr id="208902" name="Picture 6"/>
          <p:cNvPicPr>
            <a:picLocks noChangeAspect="1" noChangeArrowheads="1"/>
          </p:cNvPicPr>
          <p:nvPr/>
        </p:nvPicPr>
        <p:blipFill>
          <a:blip r:embed="rId8" cstate="print"/>
          <a:srcRect l="67965" t="-1852"/>
          <a:stretch>
            <a:fillRect/>
          </a:stretch>
        </p:blipFill>
        <p:spPr bwMode="auto">
          <a:xfrm>
            <a:off x="3531385" y="1756261"/>
            <a:ext cx="289878" cy="34925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分类问题的最优函数 </a:t>
            </a:r>
            <a:endParaRPr lang="zh-CN" altLang="en-US" dirty="0"/>
          </a:p>
        </p:txBody>
      </p:sp>
      <p:sp>
        <p:nvSpPr>
          <p:cNvPr id="3" name="内容占位符 2"/>
          <p:cNvSpPr>
            <a:spLocks noGrp="1"/>
          </p:cNvSpPr>
          <p:nvPr>
            <p:ph sz="quarter" idx="10"/>
          </p:nvPr>
        </p:nvSpPr>
        <p:spPr>
          <a:xfrm>
            <a:off x="630238" y="1038436"/>
            <a:ext cx="10978666" cy="5237271"/>
          </a:xfrm>
        </p:spPr>
        <p:txBody>
          <a:bodyPr/>
          <a:lstStyle/>
          <a:p>
            <a:pPr>
              <a:lnSpc>
                <a:spcPct val="150000"/>
              </a:lnSpc>
            </a:pPr>
            <a:r>
              <a:rPr lang="zh-CN" altLang="en-US" b="1" dirty="0" smtClean="0">
                <a:solidFill>
                  <a:srgbClr val="FF0000"/>
                </a:solidFill>
              </a:rPr>
              <a:t>最小期望风险</a:t>
            </a:r>
            <a:r>
              <a:rPr lang="zh-CN" altLang="en-US" dirty="0" smtClean="0"/>
              <a:t>：</a:t>
            </a:r>
            <a:endParaRPr lang="en-US" altLang="zh-CN" dirty="0" smtClean="0"/>
          </a:p>
          <a:p>
            <a:pPr>
              <a:lnSpc>
                <a:spcPct val="150000"/>
              </a:lnSpc>
            </a:pPr>
            <a:r>
              <a:rPr lang="zh-CN" altLang="en-US" dirty="0" smtClean="0"/>
              <a:t>解</a:t>
            </a:r>
            <a:endParaRPr lang="en-US" altLang="zh-CN" dirty="0" smtClean="0"/>
          </a:p>
          <a:p>
            <a:pPr>
              <a:lnSpc>
                <a:spcPct val="150000"/>
              </a:lnSpc>
            </a:pPr>
            <a:r>
              <a:rPr lang="zh-CN" altLang="en-US" dirty="0" smtClean="0"/>
              <a:t>最小化</a:t>
            </a:r>
            <a:r>
              <a:rPr lang="en-US" altLang="zh-CN" dirty="0" smtClean="0"/>
              <a:t>0-1</a:t>
            </a:r>
            <a:r>
              <a:rPr lang="zh-CN" altLang="en-US" dirty="0" smtClean="0"/>
              <a:t>损失的贝叶斯分类器同具有最大条件分布</a:t>
            </a:r>
            <a:r>
              <a:rPr lang="en-US" altLang="zh-CN" i="1" dirty="0" smtClean="0">
                <a:solidFill>
                  <a:srgbClr val="FF0000"/>
                </a:solidFill>
                <a:latin typeface="Times New Roman" pitchFamily="18" charset="0"/>
                <a:cs typeface="Times New Roman" pitchFamily="18" charset="0"/>
              </a:rPr>
              <a:t>p(</a:t>
            </a:r>
            <a:r>
              <a:rPr lang="en-US" altLang="zh-CN" i="1" dirty="0" err="1" smtClean="0">
                <a:solidFill>
                  <a:srgbClr val="FF0000"/>
                </a:solidFill>
                <a:latin typeface="Times New Roman" pitchFamily="18" charset="0"/>
                <a:cs typeface="Times New Roman" pitchFamily="18" charset="0"/>
              </a:rPr>
              <a:t>y|</a:t>
            </a:r>
            <a:r>
              <a:rPr lang="en-US" altLang="zh-CN" b="1" i="1" dirty="0" err="1" smtClean="0">
                <a:solidFill>
                  <a:srgbClr val="FF0000"/>
                </a:solidFill>
                <a:latin typeface="Times New Roman" pitchFamily="18" charset="0"/>
                <a:cs typeface="Times New Roman" pitchFamily="18" charset="0"/>
              </a:rPr>
              <a:t>x</a:t>
            </a:r>
            <a:r>
              <a:rPr lang="en-US" altLang="zh-CN" i="1" dirty="0" smtClean="0">
                <a:solidFill>
                  <a:srgbClr val="FF0000"/>
                </a:solidFill>
                <a:latin typeface="Times New Roman" pitchFamily="18" charset="0"/>
                <a:cs typeface="Times New Roman" pitchFamily="18" charset="0"/>
              </a:rPr>
              <a:t>)</a:t>
            </a:r>
            <a:r>
              <a:rPr lang="zh-CN" altLang="en-US" dirty="0" smtClean="0"/>
              <a:t>的类标签</a:t>
            </a:r>
            <a:endParaRPr lang="en-US" altLang="zh-CN" dirty="0" smtClean="0"/>
          </a:p>
          <a:p>
            <a:pPr>
              <a:lnSpc>
                <a:spcPct val="150000"/>
              </a:lnSpc>
            </a:pPr>
            <a:r>
              <a:rPr lang="zh-CN" altLang="en-US" dirty="0" smtClean="0"/>
              <a:t>二分类问题的判定</a:t>
            </a:r>
            <a:r>
              <a:rPr lang="en-US" altLang="zh-CN" dirty="0" smtClean="0"/>
              <a:t>: </a:t>
            </a:r>
          </a:p>
          <a:p>
            <a:pPr>
              <a:lnSpc>
                <a:spcPct val="150000"/>
              </a:lnSpc>
            </a:pPr>
            <a:endParaRPr lang="en-US" altLang="zh-CN" dirty="0"/>
          </a:p>
          <a:p>
            <a:pPr>
              <a:lnSpc>
                <a:spcPct val="150000"/>
              </a:lnSpc>
            </a:pPr>
            <a:endParaRPr lang="en-US" altLang="zh-CN" dirty="0"/>
          </a:p>
          <a:p>
            <a:pPr>
              <a:lnSpc>
                <a:spcPct val="150000"/>
              </a:lnSpc>
            </a:pPr>
            <a:r>
              <a:rPr lang="zh-CN" altLang="en-US" dirty="0" smtClean="0"/>
              <a:t>多分类问题的判定</a:t>
            </a:r>
            <a:r>
              <a:rPr lang="en-US" altLang="zh-CN" dirty="0" smtClean="0"/>
              <a:t>: </a:t>
            </a:r>
            <a:endParaRPr lang="en-US" altLang="zh-CN" dirty="0"/>
          </a:p>
        </p:txBody>
      </p:sp>
      <p:graphicFrame>
        <p:nvGraphicFramePr>
          <p:cNvPr id="209922" name="Object 2"/>
          <p:cNvGraphicFramePr>
            <a:graphicFrameLocks noChangeAspect="1"/>
          </p:cNvGraphicFramePr>
          <p:nvPr/>
        </p:nvGraphicFramePr>
        <p:xfrm>
          <a:off x="3546388" y="1096671"/>
          <a:ext cx="6731000" cy="765175"/>
        </p:xfrm>
        <a:graphic>
          <a:graphicData uri="http://schemas.openxmlformats.org/presentationml/2006/ole">
            <p:oleObj spid="_x0000_s6151" name="Equation" r:id="rId3" imgW="80467200" imgH="9144000" progId="Equation.DSMT4">
              <p:embed/>
            </p:oleObj>
          </a:graphicData>
        </a:graphic>
      </p:graphicFrame>
      <p:graphicFrame>
        <p:nvGraphicFramePr>
          <p:cNvPr id="209923" name="Object 3"/>
          <p:cNvGraphicFramePr>
            <a:graphicFrameLocks noChangeAspect="1"/>
          </p:cNvGraphicFramePr>
          <p:nvPr/>
        </p:nvGraphicFramePr>
        <p:xfrm>
          <a:off x="1739857" y="1852751"/>
          <a:ext cx="2652713" cy="585787"/>
        </p:xfrm>
        <a:graphic>
          <a:graphicData uri="http://schemas.openxmlformats.org/presentationml/2006/ole">
            <p:oleObj spid="_x0000_s6152" name="Equation" r:id="rId4" imgW="31699200" imgH="7010400" progId="Equation.DSMT4">
              <p:embed/>
            </p:oleObj>
          </a:graphicData>
        </a:graphic>
      </p:graphicFrame>
      <p:graphicFrame>
        <p:nvGraphicFramePr>
          <p:cNvPr id="209924" name="Object 4"/>
          <p:cNvGraphicFramePr>
            <a:graphicFrameLocks noChangeAspect="1"/>
          </p:cNvGraphicFramePr>
          <p:nvPr/>
        </p:nvGraphicFramePr>
        <p:xfrm>
          <a:off x="938898" y="3834374"/>
          <a:ext cx="4540250" cy="915987"/>
        </p:xfrm>
        <a:graphic>
          <a:graphicData uri="http://schemas.openxmlformats.org/presentationml/2006/ole">
            <p:oleObj spid="_x0000_s6153" name="Equation" r:id="rId5" imgW="54254400" imgH="10972800" progId="Equation.DSMT4">
              <p:embed/>
            </p:oleObj>
          </a:graphicData>
        </a:graphic>
      </p:graphicFrame>
      <p:graphicFrame>
        <p:nvGraphicFramePr>
          <p:cNvPr id="209925" name="Object 5"/>
          <p:cNvGraphicFramePr>
            <a:graphicFrameLocks noChangeAspect="1"/>
          </p:cNvGraphicFramePr>
          <p:nvPr/>
        </p:nvGraphicFramePr>
        <p:xfrm>
          <a:off x="5993071" y="3763779"/>
          <a:ext cx="5611813" cy="915988"/>
        </p:xfrm>
        <a:graphic>
          <a:graphicData uri="http://schemas.openxmlformats.org/presentationml/2006/ole">
            <p:oleObj spid="_x0000_s6154" name="Equation" r:id="rId6" imgW="67056000" imgH="10972800" progId="Equation.DSMT4">
              <p:embed/>
            </p:oleObj>
          </a:graphicData>
        </a:graphic>
      </p:graphicFrame>
      <p:graphicFrame>
        <p:nvGraphicFramePr>
          <p:cNvPr id="209926" name="Object 6"/>
          <p:cNvGraphicFramePr>
            <a:graphicFrameLocks noChangeAspect="1"/>
          </p:cNvGraphicFramePr>
          <p:nvPr/>
        </p:nvGraphicFramePr>
        <p:xfrm>
          <a:off x="2880208" y="5832407"/>
          <a:ext cx="4692650" cy="560387"/>
        </p:xfrm>
        <a:graphic>
          <a:graphicData uri="http://schemas.openxmlformats.org/presentationml/2006/ole">
            <p:oleObj spid="_x0000_s6155" name="Equation" r:id="rId7" imgW="56083200" imgH="6705600" progId="Equation.DSMT4">
              <p:embed/>
            </p:oleObj>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经验风险最小化</a:t>
            </a:r>
            <a:r>
              <a:rPr lang="en-US" altLang="zh-CN" dirty="0" smtClean="0"/>
              <a:t> </a:t>
            </a:r>
            <a:r>
              <a:rPr lang="zh-CN" altLang="en-US" dirty="0" smtClean="0"/>
              <a:t>与 结构风险最小化</a:t>
            </a:r>
            <a:endParaRPr lang="zh-CN" altLang="en-US" dirty="0"/>
          </a:p>
        </p:txBody>
      </p:sp>
      <p:sp>
        <p:nvSpPr>
          <p:cNvPr id="3" name="内容占位符 2"/>
          <p:cNvSpPr>
            <a:spLocks noGrp="1"/>
          </p:cNvSpPr>
          <p:nvPr>
            <p:ph sz="quarter" idx="10"/>
          </p:nvPr>
        </p:nvSpPr>
        <p:spPr/>
        <p:txBody>
          <a:bodyPr/>
          <a:lstStyle/>
          <a:p>
            <a:r>
              <a:rPr lang="zh-CN" altLang="en-US" dirty="0" smtClean="0"/>
              <a:t>期望风险最小化（</a:t>
            </a:r>
            <a:r>
              <a:rPr lang="en-US" altLang="zh-CN" dirty="0" smtClean="0"/>
              <a:t>Expected </a:t>
            </a:r>
            <a:r>
              <a:rPr lang="en-US" altLang="zh-CN" dirty="0"/>
              <a:t>Risk </a:t>
            </a:r>
            <a:r>
              <a:rPr lang="en-US" altLang="zh-CN" dirty="0" smtClean="0"/>
              <a:t>Minimization</a:t>
            </a:r>
            <a:r>
              <a:rPr lang="zh-CN" altLang="en-US" dirty="0" smtClean="0"/>
              <a:t>）</a:t>
            </a:r>
            <a:endParaRPr lang="en-US" altLang="zh-CN" dirty="0"/>
          </a:p>
          <a:p>
            <a:endParaRPr lang="en-US" altLang="zh-CN" dirty="0"/>
          </a:p>
          <a:p>
            <a:endParaRPr lang="en-US" altLang="zh-CN" dirty="0"/>
          </a:p>
          <a:p>
            <a:endParaRPr lang="en-US" altLang="zh-CN" dirty="0"/>
          </a:p>
          <a:p>
            <a:endParaRPr lang="en-US" altLang="zh-CN" dirty="0"/>
          </a:p>
          <a:p>
            <a:r>
              <a:rPr lang="zh-CN" altLang="en-US" dirty="0" smtClean="0"/>
              <a:t>经验风险最小化</a:t>
            </a:r>
            <a:r>
              <a:rPr lang="en-US" altLang="zh-CN" dirty="0" smtClean="0"/>
              <a:t>(Empirical Risk Minimization</a:t>
            </a:r>
            <a:r>
              <a:rPr lang="zh-CN" altLang="en-US" dirty="0" smtClean="0"/>
              <a:t>，</a:t>
            </a:r>
            <a:r>
              <a:rPr lang="en-US" altLang="zh-CN" dirty="0" smtClean="0"/>
              <a:t>ERM</a:t>
            </a:r>
            <a:r>
              <a:rPr lang="en-US" altLang="zh-CN" dirty="0"/>
              <a:t>)</a:t>
            </a:r>
          </a:p>
          <a:p>
            <a:endParaRPr lang="en-US" altLang="zh-CN" dirty="0"/>
          </a:p>
          <a:p>
            <a:endParaRPr lang="en-US" altLang="zh-CN" dirty="0"/>
          </a:p>
          <a:p>
            <a:endParaRPr lang="en-US" altLang="zh-CN" dirty="0"/>
          </a:p>
          <a:p>
            <a:endParaRPr lang="en-US" altLang="zh-CN" dirty="0"/>
          </a:p>
          <a:p>
            <a:r>
              <a:rPr lang="zh-CN" altLang="en-US" dirty="0" smtClean="0"/>
              <a:t>结构风险最小化</a:t>
            </a:r>
            <a:r>
              <a:rPr lang="en-US" altLang="zh-CN" dirty="0" smtClean="0"/>
              <a:t>(Structural </a:t>
            </a:r>
            <a:r>
              <a:rPr lang="en-US" altLang="zh-CN" dirty="0"/>
              <a:t>Risk </a:t>
            </a:r>
            <a:r>
              <a:rPr lang="en-US" altLang="zh-CN" dirty="0" smtClean="0"/>
              <a:t>Minimization, SRM</a:t>
            </a:r>
            <a:r>
              <a:rPr lang="en-US" altLang="zh-CN" dirty="0"/>
              <a:t>)</a:t>
            </a:r>
            <a:endParaRPr lang="zh-CN" altLang="en-US" dirty="0"/>
          </a:p>
        </p:txBody>
      </p:sp>
      <p:graphicFrame>
        <p:nvGraphicFramePr>
          <p:cNvPr id="211970" name="Object 2"/>
          <p:cNvGraphicFramePr>
            <a:graphicFrameLocks noChangeAspect="1"/>
          </p:cNvGraphicFramePr>
          <p:nvPr/>
        </p:nvGraphicFramePr>
        <p:xfrm>
          <a:off x="2815908" y="1825943"/>
          <a:ext cx="3238500" cy="560387"/>
        </p:xfrm>
        <a:graphic>
          <a:graphicData uri="http://schemas.openxmlformats.org/presentationml/2006/ole">
            <p:oleObj spid="_x0000_s7173" name="Equation" r:id="rId3" imgW="38709600" imgH="6705600" progId="Equation.DSMT4">
              <p:embed/>
            </p:oleObj>
          </a:graphicData>
        </a:graphic>
      </p:graphicFrame>
      <p:graphicFrame>
        <p:nvGraphicFramePr>
          <p:cNvPr id="211972" name="Object 4"/>
          <p:cNvGraphicFramePr>
            <a:graphicFrameLocks noChangeAspect="1"/>
          </p:cNvGraphicFramePr>
          <p:nvPr/>
        </p:nvGraphicFramePr>
        <p:xfrm>
          <a:off x="2046605" y="5520373"/>
          <a:ext cx="4487863" cy="865187"/>
        </p:xfrm>
        <a:graphic>
          <a:graphicData uri="http://schemas.openxmlformats.org/presentationml/2006/ole">
            <p:oleObj spid="_x0000_s7174" name="Equation" r:id="rId4" imgW="53644800" imgH="10363200" progId="Equation.DSMT4">
              <p:embed/>
            </p:oleObj>
          </a:graphicData>
        </a:graphic>
      </p:graphicFrame>
      <p:sp>
        <p:nvSpPr>
          <p:cNvPr id="10" name="椭圆 9"/>
          <p:cNvSpPr/>
          <p:nvPr/>
        </p:nvSpPr>
        <p:spPr bwMode="auto">
          <a:xfrm>
            <a:off x="5587558" y="5583141"/>
            <a:ext cx="993913" cy="586409"/>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zh-CN" altLang="en-US" sz="2800" dirty="0">
              <a:latin typeface="Times New Roman" pitchFamily="18" charset="0"/>
              <a:cs typeface="Times New Roman" pitchFamily="18" charset="0"/>
            </a:endParaRPr>
          </a:p>
        </p:txBody>
      </p:sp>
      <p:sp>
        <p:nvSpPr>
          <p:cNvPr id="11" name="TextBox 10"/>
          <p:cNvSpPr txBox="1"/>
          <p:nvPr/>
        </p:nvSpPr>
        <p:spPr>
          <a:xfrm>
            <a:off x="6764793" y="5525273"/>
            <a:ext cx="4888491" cy="954107"/>
          </a:xfrm>
          <a:prstGeom prst="rect">
            <a:avLst/>
          </a:prstGeom>
          <a:noFill/>
        </p:spPr>
        <p:txBody>
          <a:bodyPr wrap="square" rtlCol="0">
            <a:spAutoFit/>
          </a:bodyPr>
          <a:lstStyle/>
          <a:p>
            <a:r>
              <a:rPr lang="zh-CN" altLang="en-US" sz="2800" dirty="0" smtClean="0">
                <a:solidFill>
                  <a:srgbClr val="0000FF"/>
                </a:solidFill>
              </a:rPr>
              <a:t>正则项（</a:t>
            </a:r>
            <a:r>
              <a:rPr lang="en-US" altLang="zh-CN" sz="2800" dirty="0" err="1" smtClean="0">
                <a:solidFill>
                  <a:srgbClr val="0000FF"/>
                </a:solidFill>
              </a:rPr>
              <a:t>Regularizer</a:t>
            </a:r>
            <a:r>
              <a:rPr lang="zh-CN" altLang="en-US" sz="2800" dirty="0" smtClean="0">
                <a:solidFill>
                  <a:srgbClr val="0000FF"/>
                </a:solidFill>
              </a:rPr>
              <a:t>）</a:t>
            </a:r>
            <a:r>
              <a:rPr lang="en-US" altLang="zh-CN" sz="2800" dirty="0" smtClean="0">
                <a:solidFill>
                  <a:srgbClr val="0000FF"/>
                </a:solidFill>
              </a:rPr>
              <a:t>/ </a:t>
            </a:r>
            <a:r>
              <a:rPr lang="zh-CN" altLang="en-US" sz="2800" dirty="0" smtClean="0">
                <a:solidFill>
                  <a:srgbClr val="0000FF"/>
                </a:solidFill>
              </a:rPr>
              <a:t>惩罚函数（</a:t>
            </a:r>
            <a:r>
              <a:rPr lang="en-US" altLang="zh-CN" sz="2800" dirty="0" smtClean="0">
                <a:solidFill>
                  <a:srgbClr val="0000FF"/>
                </a:solidFill>
              </a:rPr>
              <a:t>Penalty function</a:t>
            </a:r>
            <a:r>
              <a:rPr lang="zh-CN" altLang="en-US" sz="2800" dirty="0" smtClean="0">
                <a:solidFill>
                  <a:srgbClr val="0000FF"/>
                </a:solidFill>
              </a:rPr>
              <a:t>）</a:t>
            </a:r>
            <a:endParaRPr lang="zh-CN" altLang="en-US" sz="2800" dirty="0">
              <a:solidFill>
                <a:srgbClr val="0000FF"/>
              </a:solidFill>
            </a:endParaRPr>
          </a:p>
        </p:txBody>
      </p:sp>
      <p:sp>
        <p:nvSpPr>
          <p:cNvPr id="12" name="矩形 11"/>
          <p:cNvSpPr/>
          <p:nvPr/>
        </p:nvSpPr>
        <p:spPr>
          <a:xfrm>
            <a:off x="9343399" y="3242213"/>
            <a:ext cx="2262159" cy="923330"/>
          </a:xfrm>
          <a:prstGeom prst="rect">
            <a:avLst/>
          </a:prstGeom>
          <a:noFill/>
        </p:spPr>
        <p:txBody>
          <a:bodyPr wrap="none" lIns="91440" tIns="45720" rIns="91440" bIns="45720">
            <a:spAutoFit/>
          </a:bodyPr>
          <a:lstStyle/>
          <a:p>
            <a:pPr algn="ctr"/>
            <a:r>
              <a:rPr lang="zh-CN" altLang="en-US" sz="5400" dirty="0" smtClean="0">
                <a:ln w="0"/>
                <a:solidFill>
                  <a:srgbClr val="FF0000"/>
                </a:solidFill>
                <a:effectLst>
                  <a:reflection blurRad="6350" stA="53000" endA="300" endPos="35500" dir="5400000" sy="-90000" algn="bl" rotWithShape="0"/>
                </a:effectLst>
              </a:rPr>
              <a:t>过拟合</a:t>
            </a:r>
            <a:endParaRPr lang="zh-CN" altLang="en-US" sz="5400" b="0" cap="none" spc="0" dirty="0">
              <a:ln w="0"/>
              <a:solidFill>
                <a:srgbClr val="FF0000"/>
              </a:solidFill>
              <a:effectLst>
                <a:reflection blurRad="6350" stA="53000" endA="300" endPos="35500" dir="5400000" sy="-90000" algn="bl" rotWithShape="0"/>
              </a:effectLst>
            </a:endParaRPr>
          </a:p>
        </p:txBody>
      </p:sp>
      <p:graphicFrame>
        <p:nvGraphicFramePr>
          <p:cNvPr id="336901" name="Object 5"/>
          <p:cNvGraphicFramePr>
            <a:graphicFrameLocks noChangeAspect="1"/>
          </p:cNvGraphicFramePr>
          <p:nvPr/>
        </p:nvGraphicFramePr>
        <p:xfrm>
          <a:off x="2768918" y="3765868"/>
          <a:ext cx="3441700" cy="865187"/>
        </p:xfrm>
        <a:graphic>
          <a:graphicData uri="http://schemas.openxmlformats.org/presentationml/2006/ole">
            <p:oleObj spid="_x0000_s7175" name="Equation" r:id="rId5" imgW="41148000" imgH="10363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训练与测试</a:t>
            </a:r>
            <a:endParaRPr lang="zh-CN" altLang="en-US" dirty="0"/>
          </a:p>
        </p:txBody>
      </p:sp>
      <p:sp>
        <p:nvSpPr>
          <p:cNvPr id="3" name="内容占位符 2"/>
          <p:cNvSpPr>
            <a:spLocks noGrp="1"/>
          </p:cNvSpPr>
          <p:nvPr>
            <p:ph sz="quarter" idx="10"/>
          </p:nvPr>
        </p:nvSpPr>
        <p:spPr>
          <a:xfrm>
            <a:off x="600420" y="1008617"/>
            <a:ext cx="10752465" cy="5237271"/>
          </a:xfrm>
        </p:spPr>
        <p:txBody>
          <a:bodyPr/>
          <a:lstStyle/>
          <a:p>
            <a:pPr>
              <a:lnSpc>
                <a:spcPct val="120000"/>
              </a:lnSpc>
            </a:pPr>
            <a:r>
              <a:rPr lang="zh-CN" altLang="en-US" dirty="0" smtClean="0"/>
              <a:t>训练数据</a:t>
            </a:r>
            <a:r>
              <a:rPr lang="en-US" altLang="zh-CN" dirty="0" smtClean="0"/>
              <a:t>:</a:t>
            </a:r>
            <a:endParaRPr lang="en-US" altLang="zh-CN" dirty="0"/>
          </a:p>
          <a:p>
            <a:pPr>
              <a:lnSpc>
                <a:spcPct val="120000"/>
              </a:lnSpc>
            </a:pPr>
            <a:r>
              <a:rPr lang="zh-CN" altLang="en-US" dirty="0" smtClean="0"/>
              <a:t>机器学习的目标</a:t>
            </a:r>
            <a:endParaRPr lang="en-US" altLang="zh-CN" dirty="0" smtClean="0"/>
          </a:p>
          <a:p>
            <a:pPr lvl="1">
              <a:lnSpc>
                <a:spcPct val="150000"/>
              </a:lnSpc>
            </a:pPr>
            <a:r>
              <a:rPr lang="zh-CN" altLang="en-US" dirty="0" smtClean="0"/>
              <a:t>从训练数据中学习一个函数：</a:t>
            </a:r>
            <a:endParaRPr lang="en-US" altLang="zh-CN" dirty="0" smtClean="0"/>
          </a:p>
          <a:p>
            <a:pPr lvl="1">
              <a:lnSpc>
                <a:spcPct val="150000"/>
              </a:lnSpc>
            </a:pPr>
            <a:r>
              <a:rPr lang="zh-CN" altLang="en-US" dirty="0" smtClean="0"/>
              <a:t>在未来的数据上取得好的结果：</a:t>
            </a:r>
            <a:endParaRPr lang="en-US" altLang="zh-CN" dirty="0" smtClean="0"/>
          </a:p>
          <a:p>
            <a:pPr>
              <a:lnSpc>
                <a:spcPct val="120000"/>
              </a:lnSpc>
            </a:pPr>
            <a:r>
              <a:rPr lang="zh-CN" altLang="en-US" dirty="0" smtClean="0"/>
              <a:t>期望风险最小化：</a:t>
            </a:r>
            <a:endParaRPr lang="en-US" altLang="zh-CN" dirty="0" smtClean="0"/>
          </a:p>
          <a:p>
            <a:pPr>
              <a:lnSpc>
                <a:spcPct val="120000"/>
              </a:lnSpc>
            </a:pPr>
            <a:endParaRPr lang="en-US" altLang="zh-CN" dirty="0"/>
          </a:p>
          <a:p>
            <a:pPr>
              <a:lnSpc>
                <a:spcPct val="120000"/>
              </a:lnSpc>
            </a:pPr>
            <a:r>
              <a:rPr lang="zh-CN" altLang="en-US" dirty="0" smtClean="0"/>
              <a:t>测试数据</a:t>
            </a:r>
            <a:r>
              <a:rPr lang="en-US" altLang="zh-CN" dirty="0" smtClean="0"/>
              <a:t>:                                  </a:t>
            </a:r>
            <a:r>
              <a:rPr lang="zh-CN" altLang="en-US" dirty="0" smtClean="0"/>
              <a:t>通常与训练数据是不同的</a:t>
            </a:r>
            <a:endParaRPr lang="en-US" altLang="zh-CN" dirty="0"/>
          </a:p>
          <a:p>
            <a:pPr>
              <a:lnSpc>
                <a:spcPct val="120000"/>
              </a:lnSpc>
              <a:buNone/>
            </a:pPr>
            <a:endParaRPr lang="zh-CN" altLang="en-US" dirty="0"/>
          </a:p>
        </p:txBody>
      </p:sp>
      <p:graphicFrame>
        <p:nvGraphicFramePr>
          <p:cNvPr id="212994" name="Object 2"/>
          <p:cNvGraphicFramePr>
            <a:graphicFrameLocks noChangeAspect="1"/>
          </p:cNvGraphicFramePr>
          <p:nvPr/>
        </p:nvGraphicFramePr>
        <p:xfrm>
          <a:off x="3461166" y="1043886"/>
          <a:ext cx="3287713" cy="458788"/>
        </p:xfrm>
        <a:graphic>
          <a:graphicData uri="http://schemas.openxmlformats.org/presentationml/2006/ole">
            <p:oleObj spid="_x0000_s8200" name="Equation" r:id="rId3" imgW="39319200" imgH="5486400" progId="Equation.DSMT4">
              <p:embed/>
            </p:oleObj>
          </a:graphicData>
        </a:graphic>
      </p:graphicFrame>
      <p:graphicFrame>
        <p:nvGraphicFramePr>
          <p:cNvPr id="212995" name="Object 3"/>
          <p:cNvGraphicFramePr>
            <a:graphicFrameLocks noChangeAspect="1"/>
          </p:cNvGraphicFramePr>
          <p:nvPr/>
        </p:nvGraphicFramePr>
        <p:xfrm>
          <a:off x="5983744" y="2834839"/>
          <a:ext cx="1273175" cy="407987"/>
        </p:xfrm>
        <a:graphic>
          <a:graphicData uri="http://schemas.openxmlformats.org/presentationml/2006/ole">
            <p:oleObj spid="_x0000_s8201" name="Equation" r:id="rId4" imgW="15240000" imgH="4876800" progId="Equation.DSMT4">
              <p:embed/>
            </p:oleObj>
          </a:graphicData>
        </a:graphic>
      </p:graphicFrame>
      <p:graphicFrame>
        <p:nvGraphicFramePr>
          <p:cNvPr id="212996" name="Object 4"/>
          <p:cNvGraphicFramePr>
            <a:graphicFrameLocks noChangeAspect="1"/>
          </p:cNvGraphicFramePr>
          <p:nvPr/>
        </p:nvGraphicFramePr>
        <p:xfrm>
          <a:off x="5700528" y="1898240"/>
          <a:ext cx="3008313" cy="865188"/>
        </p:xfrm>
        <a:graphic>
          <a:graphicData uri="http://schemas.openxmlformats.org/presentationml/2006/ole">
            <p:oleObj spid="_x0000_s8202" name="Equation" r:id="rId5" imgW="35966400" imgH="10363200" progId="Equation.DSMT4">
              <p:embed/>
            </p:oleObj>
          </a:graphicData>
        </a:graphic>
      </p:graphicFrame>
      <p:graphicFrame>
        <p:nvGraphicFramePr>
          <p:cNvPr id="212997" name="Object 5"/>
          <p:cNvGraphicFramePr>
            <a:graphicFrameLocks noChangeAspect="1"/>
          </p:cNvGraphicFramePr>
          <p:nvPr/>
        </p:nvGraphicFramePr>
        <p:xfrm>
          <a:off x="2659137" y="4328891"/>
          <a:ext cx="3289300" cy="509587"/>
        </p:xfrm>
        <a:graphic>
          <a:graphicData uri="http://schemas.openxmlformats.org/presentationml/2006/ole">
            <p:oleObj spid="_x0000_s8203" name="Equation" r:id="rId6" imgW="39319200" imgH="6096000" progId="Equation.DSMT4">
              <p:embed/>
            </p:oleObj>
          </a:graphicData>
        </a:graphic>
      </p:graphicFrame>
      <p:graphicFrame>
        <p:nvGraphicFramePr>
          <p:cNvPr id="212998" name="Object 6"/>
          <p:cNvGraphicFramePr>
            <a:graphicFrameLocks noChangeAspect="1"/>
          </p:cNvGraphicFramePr>
          <p:nvPr/>
        </p:nvGraphicFramePr>
        <p:xfrm>
          <a:off x="2400766" y="4984220"/>
          <a:ext cx="2855913" cy="892175"/>
        </p:xfrm>
        <a:graphic>
          <a:graphicData uri="http://schemas.openxmlformats.org/presentationml/2006/ole">
            <p:oleObj spid="_x0000_s8204" name="Equation" r:id="rId7" imgW="34137600" imgH="10668000" progId="Equation.DSMT4">
              <p:embed/>
            </p:oleObj>
          </a:graphicData>
        </a:graphic>
      </p:graphicFrame>
      <p:graphicFrame>
        <p:nvGraphicFramePr>
          <p:cNvPr id="212999" name="Object 7"/>
          <p:cNvGraphicFramePr>
            <a:graphicFrameLocks noChangeAspect="1"/>
          </p:cNvGraphicFramePr>
          <p:nvPr/>
        </p:nvGraphicFramePr>
        <p:xfrm>
          <a:off x="4103827" y="3625988"/>
          <a:ext cx="2447925" cy="560388"/>
        </p:xfrm>
        <a:graphic>
          <a:graphicData uri="http://schemas.openxmlformats.org/presentationml/2006/ole">
            <p:oleObj spid="_x0000_s8205" name="Equation" r:id="rId8" imgW="29260800" imgH="6705600" progId="Equation.DSMT4">
              <p:embed/>
            </p:oleObj>
          </a:graphicData>
        </a:graphic>
      </p:graphicFrame>
      <p:sp>
        <p:nvSpPr>
          <p:cNvPr id="10" name="圆角右箭头 9"/>
          <p:cNvSpPr/>
          <p:nvPr/>
        </p:nvSpPr>
        <p:spPr>
          <a:xfrm rot="5400000">
            <a:off x="9896751" y="3245484"/>
            <a:ext cx="2569110" cy="1749718"/>
          </a:xfrm>
          <a:prstGeom prst="bentArrow">
            <a:avLst>
              <a:gd name="adj1" fmla="val 3012"/>
              <a:gd name="adj2" fmla="val 8069"/>
              <a:gd name="adj3" fmla="val 20163"/>
              <a:gd name="adj4" fmla="val 7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右箭头 10"/>
          <p:cNvSpPr/>
          <p:nvPr/>
        </p:nvSpPr>
        <p:spPr>
          <a:xfrm>
            <a:off x="11184669" y="4312092"/>
            <a:ext cx="811530" cy="12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3076" y="5380308"/>
            <a:ext cx="5901744" cy="857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b="1" dirty="0" smtClean="0"/>
              <a:t>目标</a:t>
            </a:r>
            <a:r>
              <a:rPr lang="en-US" altLang="zh-CN" sz="2800" b="1" dirty="0" smtClean="0"/>
              <a:t>: </a:t>
            </a:r>
            <a:r>
              <a:rPr lang="zh-CN" altLang="en-US" sz="2800" b="1" dirty="0" smtClean="0"/>
              <a:t>在测试数据上预测好</a:t>
            </a:r>
            <a:r>
              <a:rPr lang="en-US" altLang="zh-CN" sz="2800" b="1" dirty="0" smtClean="0"/>
              <a:t>!</a:t>
            </a:r>
            <a:endParaRPr lang="zh-CN" altLang="en-US" sz="28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过拟合与模型选择</a:t>
            </a:r>
            <a:endParaRPr lang="zh-CN" altLang="en-US" dirty="0"/>
          </a:p>
        </p:txBody>
      </p:sp>
      <p:sp>
        <p:nvSpPr>
          <p:cNvPr id="3" name="文本占位符 2"/>
          <p:cNvSpPr>
            <a:spLocks noGrp="1"/>
          </p:cNvSpPr>
          <p:nvPr>
            <p:ph sz="quarter" idx="10"/>
          </p:nvPr>
        </p:nvSpPr>
        <p:spPr/>
        <p:txBody>
          <a:bodyPr/>
          <a:lstStyle/>
          <a:p>
            <a:r>
              <a:rPr lang="zh-CN" altLang="en-US" b="0" dirty="0" smtClean="0"/>
              <a:t>过拟合</a:t>
            </a:r>
            <a:r>
              <a:rPr lang="en-US" altLang="zh-CN" b="0" dirty="0" smtClean="0"/>
              <a:t>- KNN</a:t>
            </a:r>
            <a:r>
              <a:rPr lang="zh-CN" altLang="en-US" b="0" dirty="0" smtClean="0"/>
              <a:t>分类</a:t>
            </a:r>
            <a:endParaRPr lang="zh-CN" altLang="en-US" b="0" dirty="0"/>
          </a:p>
        </p:txBody>
      </p:sp>
      <p:sp>
        <p:nvSpPr>
          <p:cNvPr id="5" name="文本占位符 4"/>
          <p:cNvSpPr>
            <a:spLocks noGrp="1"/>
          </p:cNvSpPr>
          <p:nvPr>
            <p:ph type="body" sz="quarter" idx="4294967295"/>
          </p:nvPr>
        </p:nvSpPr>
        <p:spPr>
          <a:xfrm>
            <a:off x="7008813" y="1681163"/>
            <a:ext cx="5183187" cy="823912"/>
          </a:xfrm>
          <a:prstGeom prst="rect">
            <a:avLst/>
          </a:prstGeom>
        </p:spPr>
        <p:txBody>
          <a:bodyPr/>
          <a:lstStyle/>
          <a:p>
            <a:r>
              <a:rPr lang="zh-CN" altLang="en-US" b="0" dirty="0" smtClean="0"/>
              <a:t>回归</a:t>
            </a:r>
            <a:r>
              <a:rPr lang="en-US" altLang="zh-CN" b="0" dirty="0" smtClean="0"/>
              <a:t>-</a:t>
            </a:r>
            <a:r>
              <a:rPr lang="zh-CN" altLang="en-US" b="0" dirty="0" smtClean="0"/>
              <a:t>过拟合</a:t>
            </a:r>
            <a:endParaRPr lang="zh-CN" altLang="en-US" b="0" dirty="0"/>
          </a:p>
        </p:txBody>
      </p:sp>
      <p:pic>
        <p:nvPicPr>
          <p:cNvPr id="7" name="图片 6"/>
          <p:cNvPicPr>
            <a:picLocks noChangeAspect="1"/>
          </p:cNvPicPr>
          <p:nvPr/>
        </p:nvPicPr>
        <p:blipFill>
          <a:blip r:embed="rId2" cstate="print"/>
          <a:stretch>
            <a:fillRect/>
          </a:stretch>
        </p:blipFill>
        <p:spPr>
          <a:xfrm>
            <a:off x="725230" y="2450135"/>
            <a:ext cx="4135614" cy="2750731"/>
          </a:xfrm>
          <a:prstGeom prst="rect">
            <a:avLst/>
          </a:prstGeom>
        </p:spPr>
      </p:pic>
      <p:pic>
        <p:nvPicPr>
          <p:cNvPr id="8" name="图片 7"/>
          <p:cNvPicPr>
            <a:picLocks noChangeAspect="1"/>
          </p:cNvPicPr>
          <p:nvPr/>
        </p:nvPicPr>
        <p:blipFill>
          <a:blip r:embed="rId3" cstate="print"/>
          <a:stretch>
            <a:fillRect/>
          </a:stretch>
        </p:blipFill>
        <p:spPr>
          <a:xfrm>
            <a:off x="6067649" y="2737979"/>
            <a:ext cx="4676551" cy="3598427"/>
          </a:xfrm>
          <a:prstGeom prst="rect">
            <a:avLst/>
          </a:prstGeom>
        </p:spPr>
      </p:pic>
      <p:sp>
        <p:nvSpPr>
          <p:cNvPr id="4" name="文本框 3"/>
          <p:cNvSpPr txBox="1"/>
          <p:nvPr/>
        </p:nvSpPr>
        <p:spPr>
          <a:xfrm>
            <a:off x="892828" y="5411737"/>
            <a:ext cx="4977645" cy="400110"/>
          </a:xfrm>
          <a:prstGeom prst="rect">
            <a:avLst/>
          </a:prstGeom>
          <a:noFill/>
        </p:spPr>
        <p:txBody>
          <a:bodyPr wrap="none" rtlCol="0">
            <a:spAutoFit/>
          </a:bodyPr>
          <a:lstStyle/>
          <a:p>
            <a:r>
              <a:rPr lang="zh-CN" altLang="en-US" sz="2000" dirty="0" smtClean="0">
                <a:solidFill>
                  <a:srgbClr val="FF0000"/>
                </a:solidFill>
              </a:rPr>
              <a:t>上面的分类界面是不是一个好的分器界面</a:t>
            </a:r>
            <a:r>
              <a:rPr lang="en-US" altLang="zh-CN" sz="2000" dirty="0" smtClean="0">
                <a:solidFill>
                  <a:srgbClr val="FF0000"/>
                </a:solidFill>
              </a:rPr>
              <a:t>? </a:t>
            </a:r>
            <a:endParaRPr lang="zh-CN" altLang="en-US" sz="2000" dirty="0">
              <a:solidFill>
                <a:srgbClr val="FF0000"/>
              </a:solidFill>
            </a:endParaRPr>
          </a:p>
        </p:txBody>
      </p:sp>
    </p:spTree>
    <p:extLst>
      <p:ext uri="{BB962C8B-B14F-4D97-AF65-F5344CB8AC3E}">
        <p14:creationId xmlns="" xmlns:p14="http://schemas.microsoft.com/office/powerpoint/2010/main" val="1765190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7817082" y="827636"/>
            <a:ext cx="4374918" cy="3169351"/>
          </a:xfrm>
          <a:prstGeom prst="rect">
            <a:avLst/>
          </a:prstGeom>
        </p:spPr>
      </p:pic>
      <p:sp>
        <p:nvSpPr>
          <p:cNvPr id="2" name="标题 1"/>
          <p:cNvSpPr>
            <a:spLocks noGrp="1"/>
          </p:cNvSpPr>
          <p:nvPr>
            <p:ph type="title"/>
          </p:nvPr>
        </p:nvSpPr>
        <p:spPr/>
        <p:txBody>
          <a:bodyPr/>
          <a:lstStyle/>
          <a:p>
            <a:r>
              <a:rPr lang="zh-CN" altLang="en-US" dirty="0" smtClean="0"/>
              <a:t>例子</a:t>
            </a:r>
            <a:r>
              <a:rPr lang="en-US" altLang="zh-CN" dirty="0" smtClean="0"/>
              <a:t>: </a:t>
            </a:r>
            <a:r>
              <a:rPr lang="zh-CN" altLang="en-US" dirty="0" smtClean="0"/>
              <a:t>多项式拟合</a:t>
            </a:r>
            <a:endParaRPr lang="zh-CN" altLang="en-US" dirty="0"/>
          </a:p>
        </p:txBody>
      </p:sp>
      <mc:AlternateContent xmlns:mc="http://schemas.openxmlformats.org/markup-compatibility/2006">
        <mc:Choice xmlns="" xmlns:a14="http://schemas.microsoft.com/office/drawing/2010/main" Requires="a14">
          <p:sp>
            <p:nvSpPr>
              <p:cNvPr id="6" name="矩形 5"/>
              <p:cNvSpPr/>
              <p:nvPr/>
            </p:nvSpPr>
            <p:spPr>
              <a:xfrm>
                <a:off x="8356623" y="1666232"/>
                <a:ext cx="30912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𝑦</m:t>
                      </m:r>
                    </m:oMath>
                  </m:oMathPara>
                </a14:m>
                <a:endParaRPr lang="zh-CN" altLang="en-US" sz="1200" dirty="0"/>
              </a:p>
            </p:txBody>
          </p:sp>
        </mc:Choice>
        <mc:Fallback>
          <p:sp>
            <p:nvSpPr>
              <p:cNvPr id="6" name="矩形 5"/>
              <p:cNvSpPr>
                <a:spLocks noRot="1" noChangeAspect="1" noMove="1" noResize="1" noEditPoints="1" noAdjustHandles="1" noChangeArrowheads="1" noChangeShapeType="1" noTextEdit="1"/>
              </p:cNvSpPr>
              <p:nvPr/>
            </p:nvSpPr>
            <p:spPr>
              <a:xfrm>
                <a:off x="8356623" y="1666232"/>
                <a:ext cx="309123" cy="276999"/>
              </a:xfrm>
              <a:prstGeom prst="rect">
                <a:avLst/>
              </a:prstGeom>
              <a:blipFill rotWithShape="0">
                <a:blip r:embed="rId3" cstate="print"/>
                <a:stretch>
                  <a:fillRect/>
                </a:stretch>
              </a:blipFill>
            </p:spPr>
            <p:txBody>
              <a:bodyPr/>
              <a:lstStyle/>
              <a:p>
                <a:r>
                  <a:rPr lang="zh-CN" altLang="en-US">
                    <a:noFill/>
                  </a:rPr>
                  <a:t> </a:t>
                </a:r>
              </a:p>
            </p:txBody>
          </p:sp>
        </mc:Fallback>
      </mc:AlternateContent>
      <p:sp>
        <p:nvSpPr>
          <p:cNvPr id="7" name="内容占位符 6"/>
          <p:cNvSpPr>
            <a:spLocks noGrp="1"/>
          </p:cNvSpPr>
          <p:nvPr>
            <p:ph sz="quarter" idx="10"/>
          </p:nvPr>
        </p:nvSpPr>
        <p:spPr>
          <a:xfrm>
            <a:off x="411577" y="1048374"/>
            <a:ext cx="10752465" cy="5237271"/>
          </a:xfrm>
        </p:spPr>
        <p:txBody>
          <a:bodyPr/>
          <a:lstStyle/>
          <a:p>
            <a:pPr>
              <a:lnSpc>
                <a:spcPct val="125000"/>
              </a:lnSpc>
            </a:pPr>
            <a:r>
              <a:rPr lang="zh-CN" altLang="en-US" dirty="0" smtClean="0">
                <a:latin typeface="Times New Roman" pitchFamily="18" charset="0"/>
                <a:cs typeface="Times New Roman" pitchFamily="18" charset="0"/>
              </a:rPr>
              <a:t>观察实值输入变量 </a:t>
            </a:r>
            <a:r>
              <a:rPr lang="en-US" altLang="zh-CN" i="1" dirty="0" smtClean="0">
                <a:latin typeface="Times New Roman" pitchFamily="18" charset="0"/>
                <a:cs typeface="Times New Roman" pitchFamily="18" charset="0"/>
              </a:rPr>
              <a:t>x</a:t>
            </a:r>
            <a:endParaRPr lang="en-US" altLang="zh-CN" i="1" dirty="0">
              <a:latin typeface="Times New Roman" pitchFamily="18" charset="0"/>
              <a:cs typeface="Times New Roman" pitchFamily="18" charset="0"/>
            </a:endParaRPr>
          </a:p>
          <a:p>
            <a:pPr>
              <a:lnSpc>
                <a:spcPct val="125000"/>
              </a:lnSpc>
            </a:pPr>
            <a:r>
              <a:rPr lang="zh-CN" altLang="en-US" dirty="0" smtClean="0">
                <a:latin typeface="Times New Roman" pitchFamily="18" charset="0"/>
                <a:cs typeface="Times New Roman" pitchFamily="18" charset="0"/>
              </a:rPr>
              <a:t>使用</a:t>
            </a:r>
            <a:r>
              <a:rPr lang="en-US" altLang="zh-CN" dirty="0" smtClean="0">
                <a:latin typeface="Times New Roman" pitchFamily="18" charset="0"/>
                <a:cs typeface="Times New Roman" pitchFamily="18" charset="0"/>
              </a:rPr>
              <a:t> </a:t>
            </a:r>
            <a:r>
              <a:rPr lang="en-US" altLang="zh-CN" i="1" dirty="0">
                <a:latin typeface="Times New Roman" pitchFamily="18" charset="0"/>
                <a:cs typeface="Times New Roman" pitchFamily="18" charset="0"/>
              </a:rPr>
              <a:t>x</a:t>
            </a:r>
            <a:r>
              <a:rPr lang="en-US" altLang="zh-CN" dirty="0">
                <a:latin typeface="Times New Roman" pitchFamily="18" charset="0"/>
                <a:cs typeface="Times New Roman" pitchFamily="18" charset="0"/>
              </a:rPr>
              <a:t> </a:t>
            </a:r>
            <a:r>
              <a:rPr lang="zh-CN" altLang="en-US" dirty="0" smtClean="0">
                <a:latin typeface="Times New Roman" pitchFamily="18" charset="0"/>
                <a:cs typeface="Times New Roman" pitchFamily="18" charset="0"/>
              </a:rPr>
              <a:t>预测目标变量 </a:t>
            </a:r>
            <a:r>
              <a:rPr lang="en-US" altLang="zh-CN" i="1" dirty="0" smtClean="0">
                <a:latin typeface="Times New Roman" pitchFamily="18" charset="0"/>
                <a:cs typeface="Times New Roman" pitchFamily="18" charset="0"/>
              </a:rPr>
              <a:t>y </a:t>
            </a:r>
            <a:r>
              <a:rPr lang="zh-CN" altLang="en-US" dirty="0" smtClean="0">
                <a:latin typeface="Times New Roman" pitchFamily="18" charset="0"/>
                <a:cs typeface="Times New Roman" pitchFamily="18" charset="0"/>
              </a:rPr>
              <a:t>的值 </a:t>
            </a:r>
            <a:endParaRPr lang="en-US" altLang="zh-CN" dirty="0">
              <a:latin typeface="Times New Roman" pitchFamily="18" charset="0"/>
              <a:cs typeface="Times New Roman" pitchFamily="18" charset="0"/>
            </a:endParaRPr>
          </a:p>
          <a:p>
            <a:pPr>
              <a:lnSpc>
                <a:spcPct val="125000"/>
              </a:lnSpc>
            </a:pPr>
            <a:r>
              <a:rPr lang="zh-CN" altLang="en-US" dirty="0" smtClean="0">
                <a:latin typeface="Times New Roman" pitchFamily="18" charset="0"/>
                <a:cs typeface="Times New Roman" pitchFamily="18" charset="0"/>
              </a:rPr>
              <a:t>由函数                产生合成数据 </a:t>
            </a:r>
            <a:endParaRPr lang="en-US" altLang="zh-CN" dirty="0" smtClean="0">
              <a:latin typeface="Times New Roman" pitchFamily="18" charset="0"/>
              <a:cs typeface="Times New Roman" pitchFamily="18" charset="0"/>
            </a:endParaRPr>
          </a:p>
          <a:p>
            <a:pPr>
              <a:lnSpc>
                <a:spcPct val="125000"/>
              </a:lnSpc>
            </a:pPr>
            <a:r>
              <a:rPr lang="zh-CN" altLang="en-US" dirty="0" smtClean="0">
                <a:latin typeface="Times New Roman" pitchFamily="18" charset="0"/>
                <a:cs typeface="Times New Roman" pitchFamily="18" charset="0"/>
              </a:rPr>
              <a:t>目标变量中加入随机噪声</a:t>
            </a:r>
            <a:endParaRPr lang="en-US" altLang="zh-CN" dirty="0" smtClean="0">
              <a:latin typeface="Times New Roman" pitchFamily="18" charset="0"/>
              <a:cs typeface="Times New Roman" pitchFamily="18" charset="0"/>
            </a:endParaRPr>
          </a:p>
          <a:p>
            <a:pPr>
              <a:lnSpc>
                <a:spcPct val="125000"/>
              </a:lnSpc>
            </a:pPr>
            <a:r>
              <a:rPr lang="en-US" altLang="zh-CN" i="1" dirty="0" smtClean="0">
                <a:latin typeface="Times New Roman" pitchFamily="18" charset="0"/>
                <a:cs typeface="Times New Roman" pitchFamily="18" charset="0"/>
              </a:rPr>
              <a:t>X</a:t>
            </a:r>
            <a:r>
              <a:rPr lang="zh-CN" altLang="en-US" dirty="0" smtClean="0">
                <a:latin typeface="Times New Roman" pitchFamily="18" charset="0"/>
                <a:cs typeface="Times New Roman" pitchFamily="18" charset="0"/>
              </a:rPr>
              <a:t>的</a:t>
            </a:r>
            <a:r>
              <a:rPr lang="en-US" altLang="zh-CN" i="1" dirty="0" smtClean="0">
                <a:latin typeface="Times New Roman" pitchFamily="18" charset="0"/>
                <a:cs typeface="Times New Roman" pitchFamily="18" charset="0"/>
              </a:rPr>
              <a:t>N</a:t>
            </a:r>
            <a:r>
              <a:rPr lang="zh-CN" altLang="en-US" dirty="0" smtClean="0">
                <a:latin typeface="Times New Roman" pitchFamily="18" charset="0"/>
                <a:cs typeface="Times New Roman" pitchFamily="18" charset="0"/>
              </a:rPr>
              <a:t>个观测值及相应的目标变量的值  ：</a:t>
            </a:r>
            <a:r>
              <a:rPr lang="en-US" altLang="zh-CN" dirty="0" smtClean="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a:lnSpc>
                <a:spcPct val="125000"/>
              </a:lnSpc>
            </a:pPr>
            <a:endParaRPr lang="en-US" altLang="zh-CN" dirty="0" smtClean="0">
              <a:latin typeface="Times New Roman" pitchFamily="18" charset="0"/>
              <a:cs typeface="Times New Roman" pitchFamily="18" charset="0"/>
            </a:endParaRPr>
          </a:p>
          <a:p>
            <a:pPr>
              <a:lnSpc>
                <a:spcPct val="125000"/>
              </a:lnSpc>
            </a:pPr>
            <a:r>
              <a:rPr lang="zh-CN" altLang="en-US" dirty="0" smtClean="0">
                <a:latin typeface="Times New Roman" pitchFamily="18" charset="0"/>
                <a:cs typeface="Times New Roman" pitchFamily="18" charset="0"/>
              </a:rPr>
              <a:t>数据产生</a:t>
            </a:r>
            <a:r>
              <a:rPr lang="en-US" altLang="zh-CN" dirty="0" smtClean="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lvl="1">
              <a:lnSpc>
                <a:spcPct val="125000"/>
              </a:lnSpc>
            </a:pPr>
            <a:r>
              <a:rPr lang="en-US" altLang="zh-CN" dirty="0">
                <a:latin typeface="Times New Roman" pitchFamily="18" charset="0"/>
                <a:cs typeface="Times New Roman" pitchFamily="18" charset="0"/>
              </a:rPr>
              <a:t>N=10</a:t>
            </a:r>
          </a:p>
          <a:p>
            <a:pPr lvl="1">
              <a:lnSpc>
                <a:spcPct val="125000"/>
              </a:lnSpc>
            </a:pPr>
            <a:r>
              <a:rPr lang="zh-CN" altLang="en-US" dirty="0" smtClean="0">
                <a:latin typeface="Times New Roman" pitchFamily="18" charset="0"/>
                <a:cs typeface="Times New Roman" pitchFamily="18" charset="0"/>
              </a:rPr>
              <a:t>从函数 </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中均匀采样，并加入小的高斯噪声。</a:t>
            </a:r>
            <a:endParaRPr lang="en-US" altLang="zh-CN" dirty="0">
              <a:latin typeface="Times New Roman" pitchFamily="18" charset="0"/>
              <a:cs typeface="Times New Roman" pitchFamily="18" charset="0"/>
            </a:endParaRPr>
          </a:p>
          <a:p>
            <a:pPr>
              <a:lnSpc>
                <a:spcPct val="125000"/>
              </a:lnSpc>
            </a:pPr>
            <a:r>
              <a:rPr lang="zh-CN" altLang="en-US" dirty="0" smtClean="0">
                <a:latin typeface="Times New Roman" pitchFamily="18" charset="0"/>
                <a:cs typeface="Times New Roman" pitchFamily="18" charset="0"/>
              </a:rPr>
              <a:t>目标：利用训练数据 来找到一个预测函数 </a:t>
            </a:r>
            <a:r>
              <a:rPr lang="en-US" altLang="zh-CN" i="1" dirty="0" smtClean="0">
                <a:latin typeface="Times New Roman" pitchFamily="18" charset="0"/>
                <a:cs typeface="Times New Roman" pitchFamily="18" charset="0"/>
              </a:rPr>
              <a:t>f</a:t>
            </a:r>
            <a:endParaRPr lang="zh-CN" altLang="en-US" i="1" dirty="0">
              <a:latin typeface="Times New Roman" pitchFamily="18" charset="0"/>
              <a:cs typeface="Times New Roman" pitchFamily="18" charset="0"/>
            </a:endParaRPr>
          </a:p>
        </p:txBody>
      </p:sp>
      <p:pic>
        <p:nvPicPr>
          <p:cNvPr id="214018" name="Picture 2"/>
          <p:cNvPicPr>
            <a:picLocks noChangeAspect="1" noChangeArrowheads="1"/>
          </p:cNvPicPr>
          <p:nvPr/>
        </p:nvPicPr>
        <p:blipFill>
          <a:blip r:embed="rId4" cstate="print"/>
          <a:srcRect/>
          <a:stretch>
            <a:fillRect/>
          </a:stretch>
        </p:blipFill>
        <p:spPr bwMode="auto">
          <a:xfrm>
            <a:off x="2008853" y="2240775"/>
            <a:ext cx="1239837" cy="430212"/>
          </a:xfrm>
          <a:prstGeom prst="rect">
            <a:avLst/>
          </a:prstGeom>
          <a:noFill/>
        </p:spPr>
      </p:pic>
      <p:pic>
        <p:nvPicPr>
          <p:cNvPr id="214019" name="Picture 3"/>
          <p:cNvPicPr>
            <a:picLocks noChangeAspect="1" noChangeArrowheads="1"/>
          </p:cNvPicPr>
          <p:nvPr/>
        </p:nvPicPr>
        <p:blipFill>
          <a:blip r:embed="rId5" cstate="print"/>
          <a:srcRect/>
          <a:stretch>
            <a:fillRect/>
          </a:stretch>
        </p:blipFill>
        <p:spPr bwMode="auto">
          <a:xfrm>
            <a:off x="2757671" y="3745541"/>
            <a:ext cx="4095750" cy="484188"/>
          </a:xfrm>
          <a:prstGeom prst="rect">
            <a:avLst/>
          </a:prstGeom>
          <a:noFill/>
        </p:spPr>
      </p:pic>
      <p:pic>
        <p:nvPicPr>
          <p:cNvPr id="214020" name="Picture 4"/>
          <p:cNvPicPr>
            <a:picLocks noChangeAspect="1" noChangeArrowheads="1"/>
          </p:cNvPicPr>
          <p:nvPr/>
        </p:nvPicPr>
        <p:blipFill>
          <a:blip r:embed="rId6" cstate="print"/>
          <a:srcRect/>
          <a:stretch>
            <a:fillRect/>
          </a:stretch>
        </p:blipFill>
        <p:spPr bwMode="auto">
          <a:xfrm>
            <a:off x="2088597" y="5445420"/>
            <a:ext cx="1239837" cy="430213"/>
          </a:xfrm>
          <a:prstGeom prst="rect">
            <a:avLst/>
          </a:prstGeom>
          <a:noFill/>
        </p:spPr>
      </p:pic>
    </p:spTree>
    <p:extLst>
      <p:ext uri="{BB962C8B-B14F-4D97-AF65-F5344CB8AC3E}">
        <p14:creationId xmlns="" xmlns:p14="http://schemas.microsoft.com/office/powerpoint/2010/main" val="415471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杰出的研究者</a:t>
            </a:r>
          </a:p>
        </p:txBody>
      </p:sp>
      <p:sp>
        <p:nvSpPr>
          <p:cNvPr id="10" name="内容占位符 9"/>
          <p:cNvSpPr>
            <a:spLocks noGrp="1"/>
          </p:cNvSpPr>
          <p:nvPr>
            <p:ph sz="quarter" idx="10"/>
          </p:nvPr>
        </p:nvSpPr>
        <p:spPr/>
        <p:txBody>
          <a:bodyPr/>
          <a:lstStyle/>
          <a:p>
            <a:endParaRPr lang="zh-CN" altLang="en-US"/>
          </a:p>
        </p:txBody>
      </p:sp>
      <p:pic>
        <p:nvPicPr>
          <p:cNvPr id="4" name="图片 3"/>
          <p:cNvPicPr>
            <a:picLocks noChangeAspect="1"/>
          </p:cNvPicPr>
          <p:nvPr/>
        </p:nvPicPr>
        <p:blipFill rotWithShape="1">
          <a:blip r:embed="rId2" cstate="print"/>
          <a:srcRect l="9455" r="11075" b="15287"/>
          <a:stretch/>
        </p:blipFill>
        <p:spPr>
          <a:xfrm>
            <a:off x="880748" y="1813669"/>
            <a:ext cx="3526097" cy="2170856"/>
          </a:xfrm>
          <a:prstGeom prst="rect">
            <a:avLst/>
          </a:prstGeom>
        </p:spPr>
      </p:pic>
      <p:pic>
        <p:nvPicPr>
          <p:cNvPr id="5" name="图片 4"/>
          <p:cNvPicPr>
            <a:picLocks noChangeAspect="1"/>
          </p:cNvPicPr>
          <p:nvPr/>
        </p:nvPicPr>
        <p:blipFill>
          <a:blip r:embed="rId3" cstate="print"/>
          <a:stretch>
            <a:fillRect/>
          </a:stretch>
        </p:blipFill>
        <p:spPr>
          <a:xfrm>
            <a:off x="4573502" y="1702644"/>
            <a:ext cx="3224801" cy="2316668"/>
          </a:xfrm>
          <a:prstGeom prst="rect">
            <a:avLst/>
          </a:prstGeom>
        </p:spPr>
      </p:pic>
      <p:pic>
        <p:nvPicPr>
          <p:cNvPr id="6" name="图片 5"/>
          <p:cNvPicPr>
            <a:picLocks noChangeAspect="1"/>
          </p:cNvPicPr>
          <p:nvPr/>
        </p:nvPicPr>
        <p:blipFill>
          <a:blip r:embed="rId4" cstate="print"/>
          <a:stretch>
            <a:fillRect/>
          </a:stretch>
        </p:blipFill>
        <p:spPr>
          <a:xfrm>
            <a:off x="7975491" y="1690688"/>
            <a:ext cx="3159031" cy="2328624"/>
          </a:xfrm>
          <a:prstGeom prst="rect">
            <a:avLst/>
          </a:prstGeom>
        </p:spPr>
      </p:pic>
      <p:pic>
        <p:nvPicPr>
          <p:cNvPr id="7" name="图片 6"/>
          <p:cNvPicPr>
            <a:picLocks noChangeAspect="1"/>
          </p:cNvPicPr>
          <p:nvPr/>
        </p:nvPicPr>
        <p:blipFill>
          <a:blip r:embed="rId5" cstate="print"/>
          <a:stretch>
            <a:fillRect/>
          </a:stretch>
        </p:blipFill>
        <p:spPr>
          <a:xfrm>
            <a:off x="996682" y="4019312"/>
            <a:ext cx="3219718" cy="2354011"/>
          </a:xfrm>
          <a:prstGeom prst="rect">
            <a:avLst/>
          </a:prstGeom>
        </p:spPr>
      </p:pic>
      <p:pic>
        <p:nvPicPr>
          <p:cNvPr id="8" name="图片 7"/>
          <p:cNvPicPr>
            <a:picLocks noChangeAspect="1"/>
          </p:cNvPicPr>
          <p:nvPr/>
        </p:nvPicPr>
        <p:blipFill>
          <a:blip r:embed="rId6" cstate="print"/>
          <a:stretch>
            <a:fillRect/>
          </a:stretch>
        </p:blipFill>
        <p:spPr>
          <a:xfrm>
            <a:off x="4573502" y="4118893"/>
            <a:ext cx="3276437" cy="2254430"/>
          </a:xfrm>
          <a:prstGeom prst="rect">
            <a:avLst/>
          </a:prstGeom>
        </p:spPr>
      </p:pic>
      <p:pic>
        <p:nvPicPr>
          <p:cNvPr id="9" name="图片 8"/>
          <p:cNvPicPr>
            <a:picLocks noChangeAspect="1"/>
          </p:cNvPicPr>
          <p:nvPr/>
        </p:nvPicPr>
        <p:blipFill rotWithShape="1">
          <a:blip r:embed="rId7" cstate="print"/>
          <a:srcRect r="7240"/>
          <a:stretch/>
        </p:blipFill>
        <p:spPr>
          <a:xfrm>
            <a:off x="7975491" y="4031268"/>
            <a:ext cx="3048133" cy="2418251"/>
          </a:xfrm>
          <a:prstGeom prst="rect">
            <a:avLst/>
          </a:prstGeom>
        </p:spPr>
      </p:pic>
    </p:spTree>
    <p:extLst>
      <p:ext uri="{BB962C8B-B14F-4D97-AF65-F5344CB8AC3E}">
        <p14:creationId xmlns="" xmlns:p14="http://schemas.microsoft.com/office/powerpoint/2010/main" val="1526106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多项式拟合</a:t>
            </a:r>
            <a:endParaRPr lang="zh-CN" altLang="en-US" dirty="0"/>
          </a:p>
        </p:txBody>
      </p:sp>
      <p:sp>
        <p:nvSpPr>
          <p:cNvPr id="3" name="内容占位符 2"/>
          <p:cNvSpPr>
            <a:spLocks noGrp="1"/>
          </p:cNvSpPr>
          <p:nvPr>
            <p:ph sz="quarter" idx="10"/>
          </p:nvPr>
        </p:nvSpPr>
        <p:spPr>
          <a:xfrm>
            <a:off x="590481" y="998678"/>
            <a:ext cx="10752465" cy="5237271"/>
          </a:xfrm>
        </p:spPr>
        <p:txBody>
          <a:bodyPr/>
          <a:lstStyle/>
          <a:p>
            <a:pPr>
              <a:lnSpc>
                <a:spcPct val="150000"/>
              </a:lnSpc>
            </a:pPr>
            <a:r>
              <a:rPr lang="zh-CN" altLang="en-US" dirty="0" smtClean="0"/>
              <a:t>多项式函数 </a:t>
            </a:r>
            <a:endParaRPr lang="en-US" altLang="zh-CN" dirty="0" smtClean="0"/>
          </a:p>
          <a:p>
            <a:pPr>
              <a:lnSpc>
                <a:spcPct val="150000"/>
              </a:lnSpc>
            </a:pPr>
            <a:endParaRPr lang="en-US" altLang="zh-CN" dirty="0" smtClean="0"/>
          </a:p>
          <a:p>
            <a:pPr>
              <a:lnSpc>
                <a:spcPct val="150000"/>
              </a:lnSpc>
            </a:pPr>
            <a:endParaRPr lang="en-US" altLang="zh-CN" dirty="0" smtClean="0"/>
          </a:p>
          <a:p>
            <a:pPr>
              <a:lnSpc>
                <a:spcPct val="150000"/>
              </a:lnSpc>
            </a:pPr>
            <a:r>
              <a:rPr lang="en-US" altLang="zh-CN" dirty="0" smtClean="0"/>
              <a:t>M</a:t>
            </a:r>
            <a:r>
              <a:rPr lang="zh-CN" altLang="en-US" dirty="0" smtClean="0"/>
              <a:t>是多项式的阶数</a:t>
            </a:r>
            <a:endParaRPr lang="en-US" altLang="zh-CN" dirty="0" smtClean="0"/>
          </a:p>
          <a:p>
            <a:pPr>
              <a:lnSpc>
                <a:spcPct val="150000"/>
              </a:lnSpc>
            </a:pPr>
            <a:r>
              <a:rPr lang="zh-CN" altLang="en-US" dirty="0" smtClean="0"/>
              <a:t>将</a:t>
            </a:r>
            <a:r>
              <a:rPr lang="en-US" altLang="zh-CN" dirty="0" smtClean="0"/>
              <a:t>                      </a:t>
            </a:r>
            <a:r>
              <a:rPr lang="zh-CN" altLang="en-US" dirty="0" smtClean="0"/>
              <a:t>表示为向量</a:t>
            </a:r>
            <a:endParaRPr lang="en-US" altLang="zh-CN" dirty="0"/>
          </a:p>
          <a:p>
            <a:pPr>
              <a:lnSpc>
                <a:spcPct val="150000"/>
              </a:lnSpc>
            </a:pPr>
            <a:r>
              <a:rPr lang="zh-CN" altLang="en-US" dirty="0" smtClean="0"/>
              <a:t>是关于</a:t>
            </a:r>
            <a:r>
              <a:rPr lang="en-US" altLang="zh-CN" sz="3200" i="1" dirty="0" smtClean="0">
                <a:latin typeface="Times New Roman" pitchFamily="18" charset="0"/>
                <a:cs typeface="Times New Roman" pitchFamily="18" charset="0"/>
              </a:rPr>
              <a:t>x</a:t>
            </a:r>
            <a:r>
              <a:rPr lang="zh-CN" altLang="en-US" dirty="0" smtClean="0"/>
              <a:t>的非线性函数</a:t>
            </a:r>
            <a:r>
              <a:rPr lang="en-US" altLang="zh-CN" dirty="0" smtClean="0"/>
              <a:t> ,</a:t>
            </a:r>
            <a:r>
              <a:rPr lang="zh-CN" altLang="en-US" dirty="0" smtClean="0"/>
              <a:t>是    的线性函数 </a:t>
            </a:r>
            <a:endParaRPr lang="en-US" altLang="zh-CN" dirty="0"/>
          </a:p>
          <a:p>
            <a:pPr>
              <a:lnSpc>
                <a:spcPct val="150000"/>
              </a:lnSpc>
            </a:pPr>
            <a:r>
              <a:rPr lang="zh-CN" altLang="en-US" dirty="0" smtClean="0">
                <a:solidFill>
                  <a:srgbClr val="FF0000"/>
                </a:solidFill>
              </a:rPr>
              <a:t>怎么样选择</a:t>
            </a:r>
            <a:r>
              <a:rPr lang="en-US" altLang="zh-CN" i="1" dirty="0" smtClean="0">
                <a:solidFill>
                  <a:srgbClr val="FF0000"/>
                </a:solidFill>
              </a:rPr>
              <a:t>M</a:t>
            </a:r>
            <a:r>
              <a:rPr lang="zh-CN" altLang="en-US" dirty="0" smtClean="0">
                <a:solidFill>
                  <a:srgbClr val="FF0000"/>
                </a:solidFill>
              </a:rPr>
              <a:t>的值</a:t>
            </a:r>
            <a:r>
              <a:rPr lang="zh-CN" altLang="en-US" i="1" dirty="0" smtClean="0">
                <a:solidFill>
                  <a:srgbClr val="FF0000"/>
                </a:solidFill>
              </a:rPr>
              <a:t> </a:t>
            </a:r>
            <a:r>
              <a:rPr lang="en-US" altLang="zh-CN" dirty="0" smtClean="0">
                <a:solidFill>
                  <a:srgbClr val="FF0000"/>
                </a:solidFill>
              </a:rPr>
              <a:t>?</a:t>
            </a:r>
            <a:endParaRPr lang="en-US" altLang="zh-CN" dirty="0">
              <a:solidFill>
                <a:srgbClr val="FF0000"/>
              </a:solidFill>
            </a:endParaRPr>
          </a:p>
          <a:p>
            <a:pPr>
              <a:lnSpc>
                <a:spcPct val="150000"/>
              </a:lnSpc>
              <a:buNone/>
            </a:pPr>
            <a:r>
              <a:rPr lang="en-US" altLang="zh-CN" dirty="0"/>
              <a:t> </a:t>
            </a:r>
            <a:endParaRPr lang="zh-CN" altLang="en-US" dirty="0"/>
          </a:p>
        </p:txBody>
      </p:sp>
      <p:graphicFrame>
        <p:nvGraphicFramePr>
          <p:cNvPr id="4" name="对象 3"/>
          <p:cNvGraphicFramePr>
            <a:graphicFrameLocks noChangeAspect="1"/>
          </p:cNvGraphicFramePr>
          <p:nvPr/>
        </p:nvGraphicFramePr>
        <p:xfrm>
          <a:off x="1701800" y="1700213"/>
          <a:ext cx="9086850" cy="1162050"/>
        </p:xfrm>
        <a:graphic>
          <a:graphicData uri="http://schemas.openxmlformats.org/presentationml/2006/ole">
            <p:oleObj spid="_x0000_s9222" name="Equation" r:id="rId3" imgW="81076800" imgH="10363200" progId="Equation.DSMT4">
              <p:embed/>
            </p:oleObj>
          </a:graphicData>
        </a:graphic>
      </p:graphicFrame>
      <p:graphicFrame>
        <p:nvGraphicFramePr>
          <p:cNvPr id="265218" name="Object 2"/>
          <p:cNvGraphicFramePr>
            <a:graphicFrameLocks noChangeAspect="1"/>
          </p:cNvGraphicFramePr>
          <p:nvPr/>
        </p:nvGraphicFramePr>
        <p:xfrm>
          <a:off x="1355994" y="3641515"/>
          <a:ext cx="2260138" cy="607323"/>
        </p:xfrm>
        <a:graphic>
          <a:graphicData uri="http://schemas.openxmlformats.org/presentationml/2006/ole">
            <p:oleObj spid="_x0000_s9223" name="Equation" r:id="rId4" imgW="20421600" imgH="5486400" progId="Equation.DSMT4">
              <p:embed/>
            </p:oleObj>
          </a:graphicData>
        </a:graphic>
      </p:graphicFrame>
      <p:graphicFrame>
        <p:nvGraphicFramePr>
          <p:cNvPr id="265219" name="Object 3"/>
          <p:cNvGraphicFramePr>
            <a:graphicFrameLocks noChangeAspect="1"/>
          </p:cNvGraphicFramePr>
          <p:nvPr/>
        </p:nvGraphicFramePr>
        <p:xfrm>
          <a:off x="5489983" y="3697517"/>
          <a:ext cx="507291" cy="429246"/>
        </p:xfrm>
        <a:graphic>
          <a:graphicData uri="http://schemas.openxmlformats.org/presentationml/2006/ole">
            <p:oleObj spid="_x0000_s9224" name="Equation" r:id="rId5" imgW="3962400" imgH="3352800" progId="Equation.DSMT4">
              <p:embed/>
            </p:oleObj>
          </a:graphicData>
        </a:graphic>
      </p:graphicFrame>
      <p:graphicFrame>
        <p:nvGraphicFramePr>
          <p:cNvPr id="265220" name="Object 4"/>
          <p:cNvGraphicFramePr>
            <a:graphicFrameLocks noChangeAspect="1"/>
          </p:cNvGraphicFramePr>
          <p:nvPr/>
        </p:nvGraphicFramePr>
        <p:xfrm>
          <a:off x="4898877" y="4476041"/>
          <a:ext cx="508000" cy="430213"/>
        </p:xfrm>
        <a:graphic>
          <a:graphicData uri="http://schemas.openxmlformats.org/presentationml/2006/ole">
            <p:oleObj spid="_x0000_s9225" name="Equation" r:id="rId6" imgW="3962400" imgH="3352800" progId="Equation.DSMT4">
              <p:embed/>
            </p:oleObj>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多项式拟合</a:t>
            </a:r>
            <a:r>
              <a:rPr lang="en-US" altLang="zh-CN" dirty="0" smtClean="0"/>
              <a:t>--ERM</a:t>
            </a:r>
            <a:endParaRPr lang="zh-CN" altLang="en-US" dirty="0"/>
          </a:p>
        </p:txBody>
      </p:sp>
      <p:sp>
        <p:nvSpPr>
          <p:cNvPr id="3" name="内容占位符 2"/>
          <p:cNvSpPr>
            <a:spLocks noGrp="1"/>
          </p:cNvSpPr>
          <p:nvPr>
            <p:ph sz="quarter" idx="10"/>
          </p:nvPr>
        </p:nvSpPr>
        <p:spPr>
          <a:xfrm>
            <a:off x="630238" y="1147765"/>
            <a:ext cx="11396110" cy="5237271"/>
          </a:xfrm>
        </p:spPr>
        <p:txBody>
          <a:bodyPr/>
          <a:lstStyle/>
          <a:p>
            <a:endParaRPr lang="en-US" altLang="zh-CN" dirty="0"/>
          </a:p>
          <a:p>
            <a:endParaRPr lang="en-US" altLang="zh-CN" dirty="0"/>
          </a:p>
          <a:p>
            <a:endParaRPr lang="en-US" altLang="zh-CN" dirty="0"/>
          </a:p>
          <a:p>
            <a:pPr>
              <a:lnSpc>
                <a:spcPct val="150000"/>
              </a:lnSpc>
            </a:pPr>
            <a:r>
              <a:rPr lang="zh-CN" altLang="en-US" dirty="0" smtClean="0"/>
              <a:t>通过选择    ， 使          尽可能的小</a:t>
            </a:r>
            <a:endParaRPr lang="en-US" altLang="zh-CN" dirty="0" smtClean="0"/>
          </a:p>
          <a:p>
            <a:pPr>
              <a:lnSpc>
                <a:spcPct val="150000"/>
              </a:lnSpc>
            </a:pPr>
            <a:endParaRPr lang="en-US" altLang="zh-CN" dirty="0" smtClean="0"/>
          </a:p>
          <a:p>
            <a:pPr>
              <a:lnSpc>
                <a:spcPct val="150000"/>
              </a:lnSpc>
            </a:pPr>
            <a:r>
              <a:rPr lang="zh-CN" altLang="en-US" dirty="0" smtClean="0"/>
              <a:t>损失函数是关于    的二次函数 ：</a:t>
            </a:r>
            <a:endParaRPr lang="en-US" altLang="zh-CN" dirty="0" smtClean="0"/>
          </a:p>
          <a:p>
            <a:pPr>
              <a:lnSpc>
                <a:spcPct val="150000"/>
              </a:lnSpc>
            </a:pPr>
            <a:endParaRPr lang="en-US" altLang="zh-CN" dirty="0" smtClean="0"/>
          </a:p>
        </p:txBody>
      </p:sp>
      <p:graphicFrame>
        <p:nvGraphicFramePr>
          <p:cNvPr id="281602" name="Object 2"/>
          <p:cNvGraphicFramePr>
            <a:graphicFrameLocks noChangeAspect="1"/>
          </p:cNvGraphicFramePr>
          <p:nvPr/>
        </p:nvGraphicFramePr>
        <p:xfrm>
          <a:off x="2396255" y="2511143"/>
          <a:ext cx="508000" cy="430213"/>
        </p:xfrm>
        <a:graphic>
          <a:graphicData uri="http://schemas.openxmlformats.org/presentationml/2006/ole">
            <p:oleObj spid="_x0000_s10247" name="Equation" r:id="rId3" imgW="3962400" imgH="3352800" progId="Equation.DSMT4">
              <p:embed/>
            </p:oleObj>
          </a:graphicData>
        </a:graphic>
      </p:graphicFrame>
      <p:graphicFrame>
        <p:nvGraphicFramePr>
          <p:cNvPr id="281603" name="Object 3"/>
          <p:cNvGraphicFramePr>
            <a:graphicFrameLocks noChangeAspect="1"/>
          </p:cNvGraphicFramePr>
          <p:nvPr/>
        </p:nvGraphicFramePr>
        <p:xfrm>
          <a:off x="3641256" y="2356268"/>
          <a:ext cx="1023998" cy="672133"/>
        </p:xfrm>
        <a:graphic>
          <a:graphicData uri="http://schemas.openxmlformats.org/presentationml/2006/ole">
            <p:oleObj spid="_x0000_s10248" name="Equation" r:id="rId4" imgW="8839200" imgH="5791200" progId="Equation.DSMT4">
              <p:embed/>
            </p:oleObj>
          </a:graphicData>
        </a:graphic>
      </p:graphicFrame>
      <p:graphicFrame>
        <p:nvGraphicFramePr>
          <p:cNvPr id="281604" name="Object 4"/>
          <p:cNvGraphicFramePr>
            <a:graphicFrameLocks noChangeAspect="1"/>
          </p:cNvGraphicFramePr>
          <p:nvPr/>
        </p:nvGraphicFramePr>
        <p:xfrm>
          <a:off x="1962150" y="1006475"/>
          <a:ext cx="7345363" cy="1201738"/>
        </p:xfrm>
        <a:graphic>
          <a:graphicData uri="http://schemas.openxmlformats.org/presentationml/2006/ole">
            <p:oleObj spid="_x0000_s10249" name="Equation" r:id="rId5" imgW="63398400" imgH="10363200" progId="Equation.DSMT4">
              <p:embed/>
            </p:oleObj>
          </a:graphicData>
        </a:graphic>
      </p:graphicFrame>
      <p:graphicFrame>
        <p:nvGraphicFramePr>
          <p:cNvPr id="281605" name="Object 5"/>
          <p:cNvGraphicFramePr>
            <a:graphicFrameLocks noChangeAspect="1"/>
          </p:cNvGraphicFramePr>
          <p:nvPr/>
        </p:nvGraphicFramePr>
        <p:xfrm>
          <a:off x="1793949" y="4766192"/>
          <a:ext cx="7767638" cy="1238250"/>
        </p:xfrm>
        <a:graphic>
          <a:graphicData uri="http://schemas.openxmlformats.org/presentationml/2006/ole">
            <p:oleObj spid="_x0000_s10250" name="Equation" r:id="rId6" imgW="67056000" imgH="10668000" progId="Equation.DSMT4">
              <p:embed/>
            </p:oleObj>
          </a:graphicData>
        </a:graphic>
      </p:graphicFrame>
      <p:graphicFrame>
        <p:nvGraphicFramePr>
          <p:cNvPr id="281606" name="Object 6"/>
          <p:cNvGraphicFramePr>
            <a:graphicFrameLocks noChangeAspect="1"/>
          </p:cNvGraphicFramePr>
          <p:nvPr/>
        </p:nvGraphicFramePr>
        <p:xfrm>
          <a:off x="3500734" y="3759674"/>
          <a:ext cx="508000" cy="430212"/>
        </p:xfrm>
        <a:graphic>
          <a:graphicData uri="http://schemas.openxmlformats.org/presentationml/2006/ole">
            <p:oleObj spid="_x0000_s10251" name="Equation" r:id="rId7" imgW="3962400" imgH="3352800" progId="Equation.DSMT4">
              <p:embed/>
            </p:oleObj>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多项式拟合</a:t>
            </a:r>
            <a:r>
              <a:rPr lang="en-US" altLang="zh-CN" dirty="0" smtClean="0"/>
              <a:t>--ERM</a:t>
            </a:r>
            <a:endParaRPr lang="zh-CN" altLang="en-US" dirty="0"/>
          </a:p>
        </p:txBody>
      </p:sp>
      <p:sp>
        <p:nvSpPr>
          <p:cNvPr id="9" name="内容占位符 8"/>
          <p:cNvSpPr>
            <a:spLocks noGrp="1"/>
          </p:cNvSpPr>
          <p:nvPr>
            <p:ph sz="quarter" idx="10"/>
          </p:nvPr>
        </p:nvSpPr>
        <p:spPr>
          <a:xfrm>
            <a:off x="351943" y="948982"/>
            <a:ext cx="11406049" cy="5237271"/>
          </a:xfrm>
        </p:spPr>
        <p:txBody>
          <a:bodyPr/>
          <a:lstStyle/>
          <a:p>
            <a:pPr>
              <a:lnSpc>
                <a:spcPct val="150000"/>
              </a:lnSpc>
            </a:pPr>
            <a:r>
              <a:rPr lang="zh-CN" altLang="en-US" sz="3200" dirty="0" smtClean="0"/>
              <a:t>损失函数关于</a:t>
            </a:r>
            <a:r>
              <a:rPr lang="zh-CN" altLang="en-US" dirty="0" smtClean="0"/>
              <a:t>     </a:t>
            </a:r>
            <a:r>
              <a:rPr lang="zh-CN" altLang="en-US" sz="3200" dirty="0" smtClean="0"/>
              <a:t>的导数关于其元素是线性的</a:t>
            </a:r>
            <a:endParaRPr lang="en-US" altLang="zh-CN" dirty="0" smtClean="0"/>
          </a:p>
          <a:p>
            <a:pPr>
              <a:lnSpc>
                <a:spcPct val="150000"/>
              </a:lnSpc>
            </a:pPr>
            <a:endParaRPr lang="en-US" altLang="zh-CN" dirty="0" smtClean="0"/>
          </a:p>
          <a:p>
            <a:pPr>
              <a:lnSpc>
                <a:spcPct val="150000"/>
              </a:lnSpc>
            </a:pPr>
            <a:endParaRPr lang="en-US" altLang="zh-CN" dirty="0"/>
          </a:p>
          <a:p>
            <a:pPr>
              <a:lnSpc>
                <a:spcPct val="150000"/>
              </a:lnSpc>
            </a:pPr>
            <a:r>
              <a:rPr lang="zh-CN" altLang="en-US" dirty="0" smtClean="0"/>
              <a:t>最小化经验损失问题有闭式解。</a:t>
            </a:r>
            <a:endParaRPr lang="en-US" altLang="zh-CN" dirty="0" smtClean="0"/>
          </a:p>
          <a:p>
            <a:pPr>
              <a:lnSpc>
                <a:spcPct val="150000"/>
              </a:lnSpc>
            </a:pPr>
            <a:endParaRPr lang="en-US" altLang="zh-CN" dirty="0"/>
          </a:p>
          <a:p>
            <a:pPr>
              <a:lnSpc>
                <a:spcPct val="150000"/>
              </a:lnSpc>
            </a:pPr>
            <a:r>
              <a:rPr lang="zh-CN" altLang="en-US" dirty="0" smtClean="0"/>
              <a:t>唯一解记为        ，则其对应的多项式为：</a:t>
            </a:r>
            <a:endParaRPr lang="zh-CN" altLang="en-US" dirty="0"/>
          </a:p>
        </p:txBody>
      </p:sp>
      <p:pic>
        <p:nvPicPr>
          <p:cNvPr id="282626" name="Picture 2"/>
          <p:cNvPicPr>
            <a:picLocks noChangeAspect="1" noChangeArrowheads="1"/>
          </p:cNvPicPr>
          <p:nvPr/>
        </p:nvPicPr>
        <p:blipFill>
          <a:blip r:embed="rId2" cstate="print"/>
          <a:srcRect/>
          <a:stretch>
            <a:fillRect/>
          </a:stretch>
        </p:blipFill>
        <p:spPr bwMode="auto">
          <a:xfrm>
            <a:off x="3083369" y="1140499"/>
            <a:ext cx="627393" cy="531323"/>
          </a:xfrm>
          <a:prstGeom prst="rect">
            <a:avLst/>
          </a:prstGeom>
          <a:noFill/>
          <a:ln w="9525">
            <a:miter lim="800000"/>
            <a:headEnd/>
            <a:tailEnd/>
          </a:ln>
          <a:effectLst/>
        </p:spPr>
      </p:pic>
      <p:pic>
        <p:nvPicPr>
          <p:cNvPr id="282627" name="Picture 3"/>
          <p:cNvPicPr>
            <a:picLocks noChangeAspect="1" noChangeArrowheads="1"/>
          </p:cNvPicPr>
          <p:nvPr/>
        </p:nvPicPr>
        <p:blipFill>
          <a:blip r:embed="rId3" cstate="print"/>
          <a:srcRect/>
          <a:stretch>
            <a:fillRect/>
          </a:stretch>
        </p:blipFill>
        <p:spPr bwMode="auto">
          <a:xfrm>
            <a:off x="1700077" y="1973263"/>
            <a:ext cx="4702175" cy="998537"/>
          </a:xfrm>
          <a:prstGeom prst="rect">
            <a:avLst/>
          </a:prstGeom>
          <a:noFill/>
        </p:spPr>
      </p:pic>
      <p:pic>
        <p:nvPicPr>
          <p:cNvPr id="282628" name="Picture 4"/>
          <p:cNvPicPr>
            <a:picLocks noChangeAspect="1" noChangeArrowheads="1"/>
          </p:cNvPicPr>
          <p:nvPr/>
        </p:nvPicPr>
        <p:blipFill>
          <a:blip r:embed="rId4" cstate="print"/>
          <a:srcRect/>
          <a:stretch>
            <a:fillRect/>
          </a:stretch>
        </p:blipFill>
        <p:spPr bwMode="auto">
          <a:xfrm>
            <a:off x="7375390" y="1978025"/>
            <a:ext cx="3497262" cy="874713"/>
          </a:xfrm>
          <a:prstGeom prst="rect">
            <a:avLst/>
          </a:prstGeom>
          <a:noFill/>
        </p:spPr>
      </p:pic>
      <p:sp>
        <p:nvSpPr>
          <p:cNvPr id="13" name="燕尾形箭头 12"/>
          <p:cNvSpPr/>
          <p:nvPr/>
        </p:nvSpPr>
        <p:spPr bwMode="auto">
          <a:xfrm>
            <a:off x="6491152" y="2276061"/>
            <a:ext cx="745435" cy="427382"/>
          </a:xfrm>
          <a:prstGeom prst="notchedRightArrow">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2800" dirty="0">
              <a:latin typeface="Times New Roman" pitchFamily="18" charset="0"/>
              <a:cs typeface="Times New Roman" pitchFamily="18" charset="0"/>
            </a:endParaRPr>
          </a:p>
        </p:txBody>
      </p:sp>
      <p:pic>
        <p:nvPicPr>
          <p:cNvPr id="282629" name="Picture 5"/>
          <p:cNvPicPr>
            <a:picLocks noChangeAspect="1" noChangeArrowheads="1"/>
          </p:cNvPicPr>
          <p:nvPr/>
        </p:nvPicPr>
        <p:blipFill>
          <a:blip r:embed="rId5" cstate="print"/>
          <a:srcRect/>
          <a:stretch>
            <a:fillRect/>
          </a:stretch>
        </p:blipFill>
        <p:spPr bwMode="auto">
          <a:xfrm>
            <a:off x="6065432" y="3157981"/>
            <a:ext cx="974725" cy="349250"/>
          </a:xfrm>
          <a:prstGeom prst="rect">
            <a:avLst/>
          </a:prstGeom>
          <a:noFill/>
        </p:spPr>
      </p:pic>
      <p:pic>
        <p:nvPicPr>
          <p:cNvPr id="282630" name="Picture 6"/>
          <p:cNvPicPr>
            <a:picLocks noChangeAspect="1" noChangeArrowheads="1"/>
          </p:cNvPicPr>
          <p:nvPr/>
        </p:nvPicPr>
        <p:blipFill>
          <a:blip r:embed="rId6" cstate="print"/>
          <a:srcRect/>
          <a:stretch>
            <a:fillRect/>
          </a:stretch>
        </p:blipFill>
        <p:spPr bwMode="auto">
          <a:xfrm>
            <a:off x="8079970" y="3111943"/>
            <a:ext cx="1174750" cy="398463"/>
          </a:xfrm>
          <a:prstGeom prst="rect">
            <a:avLst/>
          </a:prstGeom>
          <a:noFill/>
        </p:spPr>
      </p:pic>
      <p:sp>
        <p:nvSpPr>
          <p:cNvPr id="16" name="燕尾形箭头 15"/>
          <p:cNvSpPr/>
          <p:nvPr/>
        </p:nvSpPr>
        <p:spPr bwMode="auto">
          <a:xfrm>
            <a:off x="7275521" y="3170198"/>
            <a:ext cx="745435" cy="427382"/>
          </a:xfrm>
          <a:prstGeom prst="notchedRightArrow">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zh-CN" altLang="en-US" sz="2800" dirty="0">
              <a:latin typeface="Times New Roman" pitchFamily="18" charset="0"/>
              <a:cs typeface="Times New Roman" pitchFamily="18" charset="0"/>
            </a:endParaRPr>
          </a:p>
        </p:txBody>
      </p:sp>
      <p:pic>
        <p:nvPicPr>
          <p:cNvPr id="282631" name="Picture 7"/>
          <p:cNvPicPr>
            <a:picLocks noChangeAspect="1" noChangeArrowheads="1"/>
          </p:cNvPicPr>
          <p:nvPr/>
        </p:nvPicPr>
        <p:blipFill>
          <a:blip r:embed="rId7" cstate="print"/>
          <a:srcRect/>
          <a:stretch>
            <a:fillRect/>
          </a:stretch>
        </p:blipFill>
        <p:spPr bwMode="auto">
          <a:xfrm>
            <a:off x="2581903" y="4364887"/>
            <a:ext cx="742950" cy="547688"/>
          </a:xfrm>
          <a:prstGeom prst="rect">
            <a:avLst/>
          </a:prstGeom>
          <a:noFill/>
          <a:ln w="9525">
            <a:miter lim="800000"/>
            <a:headEnd/>
            <a:tailEnd/>
          </a:ln>
          <a:effectLst/>
        </p:spPr>
      </p:pic>
      <p:pic>
        <p:nvPicPr>
          <p:cNvPr id="282632" name="Picture 8"/>
          <p:cNvPicPr>
            <a:picLocks noChangeAspect="1" noChangeArrowheads="1"/>
          </p:cNvPicPr>
          <p:nvPr/>
        </p:nvPicPr>
        <p:blipFill>
          <a:blip r:embed="rId8" cstate="print"/>
          <a:srcRect/>
          <a:stretch>
            <a:fillRect/>
          </a:stretch>
        </p:blipFill>
        <p:spPr bwMode="auto">
          <a:xfrm>
            <a:off x="7086934" y="4297658"/>
            <a:ext cx="1758950" cy="627062"/>
          </a:xfrm>
          <a:prstGeom prst="rect">
            <a:avLst/>
          </a:prstGeom>
          <a:noFill/>
          <a:ln w="9525">
            <a:miter lim="800000"/>
            <a:headEnd/>
            <a:tailEnd/>
          </a:ln>
          <a:effectLst/>
        </p:spPr>
      </p:pic>
    </p:spTree>
    <p:extLst>
      <p:ext uri="{BB962C8B-B14F-4D97-AF65-F5344CB8AC3E}">
        <p14:creationId xmlns="" xmlns:p14="http://schemas.microsoft.com/office/powerpoint/2010/main" val="3956075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5539628" y="1845503"/>
            <a:ext cx="3087028" cy="2320228"/>
          </a:xfrm>
          <a:prstGeom prst="rect">
            <a:avLst/>
          </a:prstGeom>
        </p:spPr>
      </p:pic>
      <p:pic>
        <p:nvPicPr>
          <p:cNvPr id="7" name="图片 6"/>
          <p:cNvPicPr>
            <a:picLocks noChangeAspect="1"/>
          </p:cNvPicPr>
          <p:nvPr/>
        </p:nvPicPr>
        <p:blipFill>
          <a:blip r:embed="rId3" cstate="print"/>
          <a:stretch>
            <a:fillRect/>
          </a:stretch>
        </p:blipFill>
        <p:spPr>
          <a:xfrm>
            <a:off x="8464447" y="1825625"/>
            <a:ext cx="3267075" cy="2286000"/>
          </a:xfrm>
          <a:prstGeom prst="rect">
            <a:avLst/>
          </a:prstGeom>
        </p:spPr>
      </p:pic>
      <p:pic>
        <p:nvPicPr>
          <p:cNvPr id="8" name="图片 7"/>
          <p:cNvPicPr>
            <a:picLocks noChangeAspect="1"/>
          </p:cNvPicPr>
          <p:nvPr/>
        </p:nvPicPr>
        <p:blipFill>
          <a:blip r:embed="rId4" cstate="print"/>
          <a:stretch>
            <a:fillRect/>
          </a:stretch>
        </p:blipFill>
        <p:spPr>
          <a:xfrm>
            <a:off x="5492996" y="3958916"/>
            <a:ext cx="2958398" cy="2196655"/>
          </a:xfrm>
          <a:prstGeom prst="rect">
            <a:avLst/>
          </a:prstGeom>
        </p:spPr>
      </p:pic>
      <p:pic>
        <p:nvPicPr>
          <p:cNvPr id="10" name="图片 9"/>
          <p:cNvPicPr>
            <a:picLocks noChangeAspect="1"/>
          </p:cNvPicPr>
          <p:nvPr/>
        </p:nvPicPr>
        <p:blipFill>
          <a:blip r:embed="rId5" cstate="print"/>
          <a:stretch>
            <a:fillRect/>
          </a:stretch>
        </p:blipFill>
        <p:spPr>
          <a:xfrm>
            <a:off x="8526670" y="3980308"/>
            <a:ext cx="2919763" cy="2211737"/>
          </a:xfrm>
          <a:prstGeom prst="rect">
            <a:avLst/>
          </a:prstGeom>
        </p:spPr>
      </p:pic>
      <mc:AlternateContent xmlns:mc="http://schemas.openxmlformats.org/markup-compatibility/2006">
        <mc:Choice xmlns="" xmlns:a14="http://schemas.microsoft.com/office/drawing/2010/main" Requires="a14">
          <p:sp>
            <p:nvSpPr>
              <p:cNvPr id="11" name="矩形 10"/>
              <p:cNvSpPr/>
              <p:nvPr/>
            </p:nvSpPr>
            <p:spPr>
              <a:xfrm>
                <a:off x="5235019" y="1917964"/>
                <a:ext cx="30912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𝑦</m:t>
                      </m:r>
                    </m:oMath>
                  </m:oMathPara>
                </a14:m>
                <a:endParaRPr lang="zh-CN" altLang="en-US" sz="1200" dirty="0"/>
              </a:p>
            </p:txBody>
          </p:sp>
        </mc:Choice>
        <mc:Fallback>
          <p:sp>
            <p:nvSpPr>
              <p:cNvPr id="11" name="矩形 10"/>
              <p:cNvSpPr>
                <a:spLocks noRot="1" noChangeAspect="1" noMove="1" noResize="1" noEditPoints="1" noAdjustHandles="1" noChangeArrowheads="1" noChangeShapeType="1" noTextEdit="1"/>
              </p:cNvSpPr>
              <p:nvPr/>
            </p:nvSpPr>
            <p:spPr>
              <a:xfrm>
                <a:off x="5235019" y="1917964"/>
                <a:ext cx="309123" cy="276999"/>
              </a:xfrm>
              <a:prstGeom prst="rect">
                <a:avLst/>
              </a:prstGeom>
              <a:blipFill rotWithShape="0">
                <a:blip r:embed="rId6"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2" name="矩形 11"/>
              <p:cNvSpPr/>
              <p:nvPr/>
            </p:nvSpPr>
            <p:spPr>
              <a:xfrm>
                <a:off x="8383602" y="1880529"/>
                <a:ext cx="30912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𝑦</m:t>
                      </m:r>
                    </m:oMath>
                  </m:oMathPara>
                </a14:m>
                <a:endParaRPr lang="zh-CN" altLang="en-US" sz="1200" dirty="0"/>
              </a:p>
            </p:txBody>
          </p:sp>
        </mc:Choice>
        <mc:Fallback>
          <p:sp>
            <p:nvSpPr>
              <p:cNvPr id="12" name="矩形 11"/>
              <p:cNvSpPr>
                <a:spLocks noRot="1" noChangeAspect="1" noMove="1" noResize="1" noEditPoints="1" noAdjustHandles="1" noChangeArrowheads="1" noChangeShapeType="1" noTextEdit="1"/>
              </p:cNvSpPr>
              <p:nvPr/>
            </p:nvSpPr>
            <p:spPr>
              <a:xfrm>
                <a:off x="8383602" y="1880529"/>
                <a:ext cx="309123" cy="276999"/>
              </a:xfrm>
              <a:prstGeom prst="rect">
                <a:avLst/>
              </a:prstGeom>
              <a:blipFill rotWithShape="0">
                <a:blip r:embed="rId7"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3" name="矩形 12"/>
              <p:cNvSpPr/>
              <p:nvPr/>
            </p:nvSpPr>
            <p:spPr>
              <a:xfrm>
                <a:off x="5210890" y="4084522"/>
                <a:ext cx="30912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𝑦</m:t>
                      </m:r>
                    </m:oMath>
                  </m:oMathPara>
                </a14:m>
                <a:endParaRPr lang="zh-CN" altLang="en-US" sz="1200" dirty="0"/>
              </a:p>
            </p:txBody>
          </p:sp>
        </mc:Choice>
        <mc:Fallback>
          <p:sp>
            <p:nvSpPr>
              <p:cNvPr id="13" name="矩形 12"/>
              <p:cNvSpPr>
                <a:spLocks noRot="1" noChangeAspect="1" noMove="1" noResize="1" noEditPoints="1" noAdjustHandles="1" noChangeArrowheads="1" noChangeShapeType="1" noTextEdit="1"/>
              </p:cNvSpPr>
              <p:nvPr/>
            </p:nvSpPr>
            <p:spPr>
              <a:xfrm>
                <a:off x="5210890" y="4084522"/>
                <a:ext cx="309123" cy="276999"/>
              </a:xfrm>
              <a:prstGeom prst="rect">
                <a:avLst/>
              </a:prstGeom>
              <a:blipFill rotWithShape="0">
                <a:blip r:embed="rId8"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4" name="矩形 13"/>
              <p:cNvSpPr/>
              <p:nvPr/>
            </p:nvSpPr>
            <p:spPr>
              <a:xfrm>
                <a:off x="8359854" y="4050382"/>
                <a:ext cx="30912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𝑦</m:t>
                      </m:r>
                    </m:oMath>
                  </m:oMathPara>
                </a14:m>
                <a:endParaRPr lang="zh-CN" altLang="en-US" sz="1200" dirty="0"/>
              </a:p>
            </p:txBody>
          </p:sp>
        </mc:Choice>
        <mc:Fallback>
          <p:sp>
            <p:nvSpPr>
              <p:cNvPr id="14" name="矩形 13"/>
              <p:cNvSpPr>
                <a:spLocks noRot="1" noChangeAspect="1" noMove="1" noResize="1" noEditPoints="1" noAdjustHandles="1" noChangeArrowheads="1" noChangeShapeType="1" noTextEdit="1"/>
              </p:cNvSpPr>
              <p:nvPr/>
            </p:nvSpPr>
            <p:spPr>
              <a:xfrm>
                <a:off x="8359854" y="4050382"/>
                <a:ext cx="309123" cy="276999"/>
              </a:xfrm>
              <a:prstGeom prst="rect">
                <a:avLst/>
              </a:prstGeom>
              <a:blipFill rotWithShape="0">
                <a:blip r:embed="rId7" cstate="print"/>
                <a:stretch>
                  <a:fillRect/>
                </a:stretch>
              </a:blipFill>
            </p:spPr>
            <p:txBody>
              <a:bodyPr/>
              <a:lstStyle/>
              <a:p>
                <a:r>
                  <a:rPr lang="zh-CN" altLang="en-US">
                    <a:noFill/>
                  </a:rPr>
                  <a:t> </a:t>
                </a:r>
              </a:p>
            </p:txBody>
          </p:sp>
        </mc:Fallback>
      </mc:AlternateContent>
      <p:cxnSp>
        <p:nvCxnSpPr>
          <p:cNvPr id="16" name="直接箭头连接符 15"/>
          <p:cNvCxnSpPr/>
          <p:nvPr/>
        </p:nvCxnSpPr>
        <p:spPr>
          <a:xfrm flipV="1">
            <a:off x="6353299" y="1318161"/>
            <a:ext cx="1508166" cy="562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8538163" y="1318161"/>
            <a:ext cx="1223354" cy="50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20" name="文本框 19"/>
              <p:cNvSpPr txBox="1"/>
              <p:nvPr/>
            </p:nvSpPr>
            <p:spPr>
              <a:xfrm>
                <a:off x="6768937" y="950023"/>
                <a:ext cx="3467594" cy="369332"/>
              </a:xfrm>
              <a:prstGeom prst="rect">
                <a:avLst/>
              </a:prstGeom>
              <a:noFill/>
            </p:spPr>
            <p:txBody>
              <a:bodyPr wrap="square" rtlCol="0">
                <a:spAutoFit/>
              </a:bodyPr>
              <a:lstStyle/>
              <a:p>
                <a:r>
                  <a:rPr lang="en-US" altLang="zh-CN" dirty="0">
                    <a:solidFill>
                      <a:srgbClr val="00B0F0"/>
                    </a:solidFill>
                  </a:rPr>
                  <a:t>Poor Representation of </a:t>
                </a:r>
                <a14:m>
                  <m:oMath xmlns:m="http://schemas.openxmlformats.org/officeDocument/2006/math">
                    <m:r>
                      <m:rPr>
                        <m:sty m:val="p"/>
                      </m:rPr>
                      <a:rPr lang="en-US" altLang="zh-CN" b="0" i="0" smtClean="0">
                        <a:solidFill>
                          <a:srgbClr val="00B0F0"/>
                        </a:solidFill>
                        <a:latin typeface="Cambria Math" panose="02040503050406030204" pitchFamily="18" charset="0"/>
                      </a:rPr>
                      <m:t>sin</m:t>
                    </m:r>
                    <m:r>
                      <a:rPr lang="en-US" altLang="zh-CN" b="0" i="1" smtClean="0">
                        <a:solidFill>
                          <a:srgbClr val="00B0F0"/>
                        </a:solidFill>
                        <a:latin typeface="Cambria Math" panose="02040503050406030204" pitchFamily="18" charset="0"/>
                      </a:rPr>
                      <m:t>⁡(2</m:t>
                    </m:r>
                    <m:r>
                      <a:rPr lang="en-US" altLang="zh-CN" b="0" i="1" smtClean="0">
                        <a:solidFill>
                          <a:srgbClr val="00B0F0"/>
                        </a:solidFill>
                        <a:latin typeface="Cambria Math" panose="02040503050406030204" pitchFamily="18" charset="0"/>
                      </a:rPr>
                      <m:t>𝜋</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oMath>
                </a14:m>
                <a:endParaRPr lang="zh-CN" altLang="en-US" dirty="0">
                  <a:solidFill>
                    <a:srgbClr val="00B0F0"/>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6768937" y="950023"/>
                <a:ext cx="3467594" cy="369332"/>
              </a:xfrm>
              <a:prstGeom prst="rect">
                <a:avLst/>
              </a:prstGeom>
              <a:blipFill rotWithShape="0">
                <a:blip r:embed="rId9" cstate="print"/>
                <a:stretch>
                  <a:fillRect l="-1406" t="-10000" b="-26667"/>
                </a:stretch>
              </a:blipFill>
            </p:spPr>
            <p:txBody>
              <a:bodyPr/>
              <a:lstStyle/>
              <a:p>
                <a:r>
                  <a:rPr lang="zh-CN" altLang="en-US">
                    <a:noFill/>
                  </a:rPr>
                  <a:t> </a:t>
                </a:r>
              </a:p>
            </p:txBody>
          </p:sp>
        </mc:Fallback>
      </mc:AlternateContent>
      <p:cxnSp>
        <p:nvCxnSpPr>
          <p:cNvPr id="22" name="直接箭头连接符 21"/>
          <p:cNvCxnSpPr/>
          <p:nvPr/>
        </p:nvCxnSpPr>
        <p:spPr>
          <a:xfrm flipH="1">
            <a:off x="4607626" y="4892634"/>
            <a:ext cx="603264" cy="7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23" name="文本框 22"/>
              <p:cNvSpPr txBox="1"/>
              <p:nvPr/>
            </p:nvSpPr>
            <p:spPr>
              <a:xfrm>
                <a:off x="1280557" y="4779220"/>
                <a:ext cx="3467594" cy="369332"/>
              </a:xfrm>
              <a:prstGeom prst="rect">
                <a:avLst/>
              </a:prstGeom>
              <a:noFill/>
            </p:spPr>
            <p:txBody>
              <a:bodyPr wrap="square" rtlCol="0">
                <a:spAutoFit/>
              </a:bodyPr>
              <a:lstStyle/>
              <a:p>
                <a:r>
                  <a:rPr lang="en-US" altLang="zh-CN" dirty="0">
                    <a:solidFill>
                      <a:schemeClr val="accent6">
                        <a:lumMod val="75000"/>
                      </a:schemeClr>
                    </a:solidFill>
                  </a:rPr>
                  <a:t>Best Representation of </a:t>
                </a:r>
                <a14:m>
                  <m:oMath xmlns:m="http://schemas.openxmlformats.org/officeDocument/2006/math">
                    <m:r>
                      <m:rPr>
                        <m:sty m:val="p"/>
                      </m:rPr>
                      <a:rPr lang="en-US" altLang="zh-CN" b="0" i="0" smtClean="0">
                        <a:solidFill>
                          <a:schemeClr val="accent6">
                            <a:lumMod val="75000"/>
                          </a:schemeClr>
                        </a:solidFill>
                        <a:latin typeface="Cambria Math" panose="02040503050406030204" pitchFamily="18" charset="0"/>
                      </a:rPr>
                      <m:t>sin</m:t>
                    </m:r>
                    <m:r>
                      <a:rPr lang="en-US" altLang="zh-CN" b="0" i="1" smtClean="0">
                        <a:solidFill>
                          <a:schemeClr val="accent6">
                            <a:lumMod val="75000"/>
                          </a:schemeClr>
                        </a:solidFill>
                        <a:latin typeface="Cambria Math" panose="02040503050406030204" pitchFamily="18" charset="0"/>
                      </a:rPr>
                      <m:t>⁡(2</m:t>
                    </m:r>
                    <m:r>
                      <a:rPr lang="en-US" altLang="zh-CN" b="0" i="1" smtClean="0">
                        <a:solidFill>
                          <a:schemeClr val="accent6">
                            <a:lumMod val="75000"/>
                          </a:schemeClr>
                        </a:solidFill>
                        <a:latin typeface="Cambria Math" panose="02040503050406030204" pitchFamily="18" charset="0"/>
                      </a:rPr>
                      <m:t>𝜋</m:t>
                    </m:r>
                    <m:r>
                      <a:rPr lang="en-US" altLang="zh-CN" b="0" i="1" smtClean="0">
                        <a:solidFill>
                          <a:schemeClr val="accent6">
                            <a:lumMod val="75000"/>
                          </a:schemeClr>
                        </a:solidFill>
                        <a:latin typeface="Cambria Math" panose="02040503050406030204" pitchFamily="18" charset="0"/>
                      </a:rPr>
                      <m:t>𝑥</m:t>
                    </m:r>
                    <m:r>
                      <a:rPr lang="en-US" altLang="zh-CN" b="0" i="1" smtClean="0">
                        <a:solidFill>
                          <a:schemeClr val="accent6">
                            <a:lumMod val="75000"/>
                          </a:schemeClr>
                        </a:solidFill>
                        <a:latin typeface="Cambria Math" panose="02040503050406030204" pitchFamily="18" charset="0"/>
                      </a:rPr>
                      <m:t>)</m:t>
                    </m:r>
                  </m:oMath>
                </a14:m>
                <a:endParaRPr lang="zh-CN" altLang="en-US" dirty="0">
                  <a:solidFill>
                    <a:schemeClr val="accent6">
                      <a:lumMod val="75000"/>
                    </a:schemeClr>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1280557" y="4779220"/>
                <a:ext cx="3467594" cy="369332"/>
              </a:xfrm>
              <a:prstGeom prst="rect">
                <a:avLst/>
              </a:prstGeom>
              <a:blipFill rotWithShape="0">
                <a:blip r:embed="rId10" cstate="print"/>
                <a:stretch>
                  <a:fillRect l="-1406" t="-9836" b="-24590"/>
                </a:stretch>
              </a:blipFill>
            </p:spPr>
            <p:txBody>
              <a:bodyPr/>
              <a:lstStyle/>
              <a:p>
                <a:r>
                  <a:rPr lang="zh-CN" altLang="en-US">
                    <a:noFill/>
                  </a:rPr>
                  <a:t> </a:t>
                </a:r>
              </a:p>
            </p:txBody>
          </p:sp>
        </mc:Fallback>
      </mc:AlternateContent>
      <p:sp>
        <p:nvSpPr>
          <p:cNvPr id="24" name="文本框 23"/>
          <p:cNvSpPr txBox="1"/>
          <p:nvPr/>
        </p:nvSpPr>
        <p:spPr>
          <a:xfrm>
            <a:off x="9494107" y="6081642"/>
            <a:ext cx="1270673" cy="369332"/>
          </a:xfrm>
          <a:prstGeom prst="rect">
            <a:avLst/>
          </a:prstGeom>
          <a:noFill/>
        </p:spPr>
        <p:txBody>
          <a:bodyPr wrap="square" rtlCol="0">
            <a:spAutoFit/>
          </a:bodyPr>
          <a:lstStyle/>
          <a:p>
            <a:r>
              <a:rPr lang="en-US" altLang="zh-CN" b="1" dirty="0">
                <a:solidFill>
                  <a:srgbClr val="FF0000"/>
                </a:solidFill>
              </a:rPr>
              <a:t>overfitting</a:t>
            </a:r>
            <a:endParaRPr lang="zh-CN" altLang="en-US" b="1" dirty="0">
              <a:solidFill>
                <a:srgbClr val="FF0000"/>
              </a:solidFill>
            </a:endParaRPr>
          </a:p>
        </p:txBody>
      </p:sp>
      <p:sp>
        <p:nvSpPr>
          <p:cNvPr id="21" name="内容占位符 20"/>
          <p:cNvSpPr>
            <a:spLocks noGrp="1"/>
          </p:cNvSpPr>
          <p:nvPr>
            <p:ph sz="quarter" idx="10"/>
          </p:nvPr>
        </p:nvSpPr>
        <p:spPr>
          <a:xfrm>
            <a:off x="530847" y="1366426"/>
            <a:ext cx="10752465" cy="5237271"/>
          </a:xfrm>
        </p:spPr>
        <p:txBody>
          <a:bodyPr/>
          <a:lstStyle/>
          <a:p>
            <a:r>
              <a:rPr lang="zh-CN" altLang="en-US" dirty="0" smtClean="0"/>
              <a:t>模型选择</a:t>
            </a:r>
            <a:endParaRPr lang="en-US" altLang="zh-CN" dirty="0"/>
          </a:p>
          <a:p>
            <a:r>
              <a:rPr lang="en-US" altLang="zh-CN" dirty="0" smtClean="0"/>
              <a:t>Red </a:t>
            </a:r>
            <a:r>
              <a:rPr lang="en-US" altLang="zh-CN" dirty="0"/>
              <a:t>lines are the best fits</a:t>
            </a:r>
          </a:p>
          <a:p>
            <a:pPr>
              <a:buNone/>
            </a:pPr>
            <a:r>
              <a:rPr lang="en-US" altLang="zh-CN" dirty="0"/>
              <a:t>   with </a:t>
            </a:r>
            <a:r>
              <a:rPr lang="en-US" altLang="zh-CN" i="1" dirty="0"/>
              <a:t>M</a:t>
            </a:r>
            <a:r>
              <a:rPr lang="en-US" altLang="zh-CN" dirty="0"/>
              <a:t>=0,1,3,9 and </a:t>
            </a:r>
            <a:r>
              <a:rPr lang="en-US" altLang="zh-CN" i="1" dirty="0"/>
              <a:t>N</a:t>
            </a:r>
            <a:r>
              <a:rPr lang="en-US" altLang="zh-CN" dirty="0"/>
              <a:t>=10</a:t>
            </a:r>
            <a:endParaRPr lang="zh-CN" altLang="en-US" dirty="0"/>
          </a:p>
        </p:txBody>
      </p:sp>
      <p:sp>
        <p:nvSpPr>
          <p:cNvPr id="18" name="标题 17"/>
          <p:cNvSpPr>
            <a:spLocks noGrp="1"/>
          </p:cNvSpPr>
          <p:nvPr>
            <p:ph type="title"/>
          </p:nvPr>
        </p:nvSpPr>
        <p:spPr/>
        <p:txBody>
          <a:bodyPr/>
          <a:lstStyle/>
          <a:p>
            <a:r>
              <a:rPr lang="zh-CN" altLang="en-US" dirty="0" smtClean="0"/>
              <a:t>选择不同的</a:t>
            </a:r>
            <a:r>
              <a:rPr lang="en-US" altLang="zh-CN" i="1" dirty="0" smtClean="0"/>
              <a:t>M</a:t>
            </a:r>
            <a:endParaRPr lang="zh-CN" altLang="en-US" i="1" dirty="0"/>
          </a:p>
        </p:txBody>
      </p:sp>
    </p:spTree>
    <p:extLst>
      <p:ext uri="{BB962C8B-B14F-4D97-AF65-F5344CB8AC3E}">
        <p14:creationId xmlns="" xmlns:p14="http://schemas.microsoft.com/office/powerpoint/2010/main" val="40987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cstate="print"/>
          <a:stretch>
            <a:fillRect/>
          </a:stretch>
        </p:blipFill>
        <p:spPr>
          <a:xfrm>
            <a:off x="7095436" y="897208"/>
            <a:ext cx="5096564" cy="5726917"/>
          </a:xfrm>
          <a:prstGeom prst="rect">
            <a:avLst/>
          </a:prstGeom>
        </p:spPr>
      </p:pic>
      <p:sp>
        <p:nvSpPr>
          <p:cNvPr id="2" name="标题 1"/>
          <p:cNvSpPr>
            <a:spLocks noGrp="1"/>
          </p:cNvSpPr>
          <p:nvPr>
            <p:ph type="title"/>
          </p:nvPr>
        </p:nvSpPr>
        <p:spPr/>
        <p:txBody>
          <a:bodyPr/>
          <a:lstStyle/>
          <a:p>
            <a:r>
              <a:rPr lang="zh-CN" altLang="en-US" dirty="0" smtClean="0"/>
              <a:t>过拟合的结果</a:t>
            </a:r>
            <a:endParaRPr lang="zh-CN" altLang="en-US" dirty="0"/>
          </a:p>
        </p:txBody>
      </p:sp>
      <p:sp>
        <p:nvSpPr>
          <p:cNvPr id="7" name="内容占位符 6"/>
          <p:cNvSpPr>
            <a:spLocks noGrp="1"/>
          </p:cNvSpPr>
          <p:nvPr>
            <p:ph sz="quarter" idx="10"/>
          </p:nvPr>
        </p:nvSpPr>
        <p:spPr>
          <a:xfrm>
            <a:off x="520909" y="998678"/>
            <a:ext cx="6953318" cy="5237271"/>
          </a:xfrm>
        </p:spPr>
        <p:txBody>
          <a:bodyPr/>
          <a:lstStyle/>
          <a:p>
            <a:pPr>
              <a:lnSpc>
                <a:spcPct val="125000"/>
              </a:lnSpc>
            </a:pPr>
            <a:r>
              <a:rPr lang="zh-CN" altLang="en-US" sz="2200" dirty="0" smtClean="0">
                <a:cs typeface="Times New Roman" pitchFamily="18" charset="0"/>
              </a:rPr>
              <a:t>给包含</a:t>
            </a:r>
            <a:r>
              <a:rPr lang="en-US" altLang="zh-CN" sz="2200" dirty="0" smtClean="0">
                <a:cs typeface="Times New Roman" pitchFamily="18" charset="0"/>
              </a:rPr>
              <a:t>100</a:t>
            </a:r>
            <a:r>
              <a:rPr lang="zh-CN" altLang="en-US" sz="2200" dirty="0" smtClean="0">
                <a:cs typeface="Times New Roman" pitchFamily="18" charset="0"/>
              </a:rPr>
              <a:t>个点的测试数据</a:t>
            </a:r>
            <a:endParaRPr lang="en-US" altLang="zh-CN" sz="2200" dirty="0">
              <a:cs typeface="Times New Roman" pitchFamily="18" charset="0"/>
            </a:endParaRPr>
          </a:p>
          <a:p>
            <a:pPr>
              <a:lnSpc>
                <a:spcPct val="125000"/>
              </a:lnSpc>
            </a:pPr>
            <a:r>
              <a:rPr lang="zh-CN" altLang="en-US" sz="2200" dirty="0" smtClean="0">
                <a:cs typeface="Times New Roman" pitchFamily="18" charset="0"/>
              </a:rPr>
              <a:t>对于每一个</a:t>
            </a:r>
            <a:r>
              <a:rPr lang="en-US" altLang="zh-CN" sz="2200" i="1" dirty="0" smtClean="0">
                <a:cs typeface="Times New Roman" pitchFamily="18" charset="0"/>
              </a:rPr>
              <a:t>M</a:t>
            </a:r>
            <a:r>
              <a:rPr lang="en-US" altLang="zh-CN" sz="2200" dirty="0" smtClean="0">
                <a:cs typeface="Times New Roman" pitchFamily="18" charset="0"/>
              </a:rPr>
              <a:t> </a:t>
            </a:r>
            <a:r>
              <a:rPr lang="zh-CN" altLang="en-US" sz="2200" dirty="0" smtClean="0">
                <a:cs typeface="Times New Roman" pitchFamily="18" charset="0"/>
              </a:rPr>
              <a:t>的值 ，计算其在训练及测试数据上的误差：</a:t>
            </a:r>
            <a:endParaRPr lang="en-US" altLang="zh-CN" sz="2200" dirty="0">
              <a:cs typeface="Times New Roman" pitchFamily="18" charset="0"/>
            </a:endParaRPr>
          </a:p>
          <a:p>
            <a:pPr>
              <a:lnSpc>
                <a:spcPct val="125000"/>
              </a:lnSpc>
            </a:pPr>
            <a:endParaRPr lang="en-US" altLang="zh-CN" sz="2200" dirty="0">
              <a:cs typeface="Times New Roman" pitchFamily="18" charset="0"/>
            </a:endParaRPr>
          </a:p>
          <a:p>
            <a:pPr>
              <a:lnSpc>
                <a:spcPct val="125000"/>
              </a:lnSpc>
              <a:buNone/>
            </a:pPr>
            <a:r>
              <a:rPr lang="en-US" altLang="zh-CN" sz="2200" dirty="0">
                <a:cs typeface="Times New Roman" pitchFamily="18" charset="0"/>
              </a:rPr>
              <a:t>    </a:t>
            </a:r>
          </a:p>
          <a:p>
            <a:pPr>
              <a:lnSpc>
                <a:spcPct val="125000"/>
              </a:lnSpc>
              <a:buNone/>
            </a:pPr>
            <a:endParaRPr lang="en-US" altLang="zh-CN" sz="2200" dirty="0">
              <a:cs typeface="Times New Roman" pitchFamily="18" charset="0"/>
            </a:endParaRPr>
          </a:p>
          <a:p>
            <a:pPr>
              <a:lnSpc>
                <a:spcPct val="125000"/>
              </a:lnSpc>
            </a:pPr>
            <a:r>
              <a:rPr lang="zh-CN" altLang="en-US" sz="2400" dirty="0" smtClean="0"/>
              <a:t>使用均方根误差</a:t>
            </a:r>
            <a:r>
              <a:rPr lang="en-US" altLang="zh-CN" sz="2200" dirty="0" smtClean="0">
                <a:cs typeface="Times New Roman" pitchFamily="18" charset="0"/>
              </a:rPr>
              <a:t>(Root Mean Square error, RMS)</a:t>
            </a:r>
            <a:endParaRPr lang="en-US" altLang="zh-CN" sz="2200" dirty="0">
              <a:cs typeface="Times New Roman" pitchFamily="18" charset="0"/>
            </a:endParaRPr>
          </a:p>
          <a:p>
            <a:pPr lvl="1">
              <a:lnSpc>
                <a:spcPct val="125000"/>
              </a:lnSpc>
            </a:pPr>
            <a:endParaRPr lang="en-US" altLang="zh-CN" sz="2200" dirty="0" smtClean="0">
              <a:cs typeface="Times New Roman" pitchFamily="18" charset="0"/>
            </a:endParaRPr>
          </a:p>
          <a:p>
            <a:pPr lvl="1">
              <a:lnSpc>
                <a:spcPct val="125000"/>
              </a:lnSpc>
            </a:pPr>
            <a:endParaRPr lang="en-US" altLang="zh-CN" sz="2200" dirty="0" smtClean="0">
              <a:cs typeface="Times New Roman" pitchFamily="18" charset="0"/>
            </a:endParaRPr>
          </a:p>
          <a:p>
            <a:pPr lvl="1">
              <a:lnSpc>
                <a:spcPct val="125000"/>
              </a:lnSpc>
            </a:pPr>
            <a:r>
              <a:rPr lang="zh-CN" altLang="en-US" sz="2200" dirty="0" smtClean="0">
                <a:cs typeface="Times New Roman" pitchFamily="18" charset="0"/>
              </a:rPr>
              <a:t>除以</a:t>
            </a:r>
            <a:r>
              <a:rPr lang="en-US" altLang="zh-CN" sz="2200" i="1" dirty="0" smtClean="0">
                <a:cs typeface="Times New Roman" pitchFamily="18" charset="0"/>
              </a:rPr>
              <a:t>N</a:t>
            </a:r>
            <a:r>
              <a:rPr lang="zh-CN" altLang="en-US" sz="2200" dirty="0" smtClean="0">
                <a:cs typeface="Times New Roman" pitchFamily="18" charset="0"/>
              </a:rPr>
              <a:t>，使得不同大小的数据集上的误差可比。</a:t>
            </a:r>
            <a:endParaRPr lang="en-US" altLang="zh-CN" sz="2200" dirty="0">
              <a:cs typeface="Times New Roman" pitchFamily="18" charset="0"/>
            </a:endParaRPr>
          </a:p>
          <a:p>
            <a:pPr lvl="1">
              <a:lnSpc>
                <a:spcPct val="125000"/>
              </a:lnSpc>
            </a:pPr>
            <a:r>
              <a:rPr lang="zh-CN" altLang="en-US" sz="2200" dirty="0" smtClean="0">
                <a:cs typeface="Times New Roman" pitchFamily="18" charset="0"/>
              </a:rPr>
              <a:t>均方根保证结果与</a:t>
            </a:r>
            <a:r>
              <a:rPr lang="en-US" altLang="zh-CN" sz="2200" i="1" dirty="0" smtClean="0">
                <a:latin typeface="Times New Roman" pitchFamily="18" charset="0"/>
                <a:cs typeface="Times New Roman" pitchFamily="18" charset="0"/>
              </a:rPr>
              <a:t>y</a:t>
            </a:r>
            <a:r>
              <a:rPr lang="zh-CN" altLang="en-US" sz="2200" dirty="0" smtClean="0">
                <a:cs typeface="Times New Roman" pitchFamily="18" charset="0"/>
              </a:rPr>
              <a:t>在同样的度量单位上。</a:t>
            </a:r>
            <a:endParaRPr lang="en-US" altLang="zh-CN" sz="2200" i="1" dirty="0">
              <a:latin typeface="Times New Roman" pitchFamily="18" charset="0"/>
              <a:cs typeface="Times New Roman" pitchFamily="18" charset="0"/>
            </a:endParaRPr>
          </a:p>
          <a:p>
            <a:pPr>
              <a:lnSpc>
                <a:spcPct val="125000"/>
              </a:lnSpc>
            </a:pPr>
            <a:endParaRPr lang="en-US" altLang="zh-CN" sz="2200" dirty="0">
              <a:cs typeface="Times New Roman" pitchFamily="18" charset="0"/>
            </a:endParaRPr>
          </a:p>
          <a:p>
            <a:pPr>
              <a:lnSpc>
                <a:spcPct val="125000"/>
              </a:lnSpc>
            </a:pPr>
            <a:endParaRPr lang="en-US" altLang="zh-CN" sz="2200" dirty="0">
              <a:cs typeface="Times New Roman" pitchFamily="18" charset="0"/>
            </a:endParaRPr>
          </a:p>
          <a:p>
            <a:pPr>
              <a:lnSpc>
                <a:spcPct val="125000"/>
              </a:lnSpc>
            </a:pPr>
            <a:endParaRPr lang="zh-CN" altLang="en-US" sz="2200" dirty="0">
              <a:cs typeface="Times New Roman" pitchFamily="18" charset="0"/>
            </a:endParaRPr>
          </a:p>
        </p:txBody>
      </p:sp>
      <p:graphicFrame>
        <p:nvGraphicFramePr>
          <p:cNvPr id="283650" name="Object 2"/>
          <p:cNvGraphicFramePr>
            <a:graphicFrameLocks noChangeAspect="1"/>
          </p:cNvGraphicFramePr>
          <p:nvPr/>
        </p:nvGraphicFramePr>
        <p:xfrm>
          <a:off x="859619" y="2416932"/>
          <a:ext cx="5854148" cy="935329"/>
        </p:xfrm>
        <a:graphic>
          <a:graphicData uri="http://schemas.openxmlformats.org/presentationml/2006/ole">
            <p:oleObj spid="_x0000_s11268" name="Equation" r:id="rId5" imgW="64922400" imgH="10363200" progId="Equation.DSMT4">
              <p:embed/>
            </p:oleObj>
          </a:graphicData>
        </a:graphic>
      </p:graphicFrame>
      <p:graphicFrame>
        <p:nvGraphicFramePr>
          <p:cNvPr id="9" name="对象 8"/>
          <p:cNvGraphicFramePr>
            <a:graphicFrameLocks noChangeAspect="1"/>
          </p:cNvGraphicFramePr>
          <p:nvPr/>
        </p:nvGraphicFramePr>
        <p:xfrm>
          <a:off x="1832769" y="4253721"/>
          <a:ext cx="2046722" cy="642109"/>
        </p:xfrm>
        <a:graphic>
          <a:graphicData uri="http://schemas.openxmlformats.org/presentationml/2006/ole">
            <p:oleObj spid="_x0000_s11269" name="Equation" r:id="rId6" imgW="31089600" imgH="9753600" progId="Equation.DSMT4">
              <p:embed/>
            </p:oleObj>
          </a:graphicData>
        </a:graphic>
      </p:graphicFrame>
    </p:spTree>
    <p:extLst>
      <p:ext uri="{BB962C8B-B14F-4D97-AF65-F5344CB8AC3E}">
        <p14:creationId xmlns="" xmlns:p14="http://schemas.microsoft.com/office/powerpoint/2010/main" val="433242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怎么样在测试数据上预测得好？</a:t>
            </a:r>
            <a:endParaRPr lang="zh-CN" altLang="en-US" dirty="0"/>
          </a:p>
        </p:txBody>
      </p:sp>
      <p:sp>
        <p:nvSpPr>
          <p:cNvPr id="3" name="内容占位符 2"/>
          <p:cNvSpPr>
            <a:spLocks noGrp="1"/>
          </p:cNvSpPr>
          <p:nvPr>
            <p:ph idx="4294967295"/>
          </p:nvPr>
        </p:nvSpPr>
        <p:spPr>
          <a:xfrm>
            <a:off x="413128" y="1046441"/>
            <a:ext cx="11048769" cy="5032375"/>
          </a:xfrm>
          <a:prstGeom prst="rect">
            <a:avLst/>
          </a:prstGeom>
        </p:spPr>
        <p:txBody>
          <a:bodyPr>
            <a:noAutofit/>
          </a:bodyPr>
          <a:lstStyle/>
          <a:p>
            <a:pPr>
              <a:lnSpc>
                <a:spcPct val="120000"/>
              </a:lnSpc>
              <a:buFont typeface="Wingdings" pitchFamily="2" charset="2"/>
              <a:buChar char="n"/>
            </a:pPr>
            <a:r>
              <a:rPr lang="zh-CN" altLang="en-US"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两方面</a:t>
            </a:r>
            <a:r>
              <a:rPr lang="en-US" altLang="zh-CN"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a:t>
            </a:r>
            <a:endParaRPr lang="en-US" altLang="zh-CN" kern="1200" dirty="0">
              <a:solidFill>
                <a:srgbClr val="09405E"/>
              </a:solidFill>
              <a:latin typeface="微软雅黑" panose="020B0503020204020204" pitchFamily="34" charset="-122"/>
              <a:ea typeface="微软雅黑" panose="020B0503020204020204" pitchFamily="34" charset="-122"/>
              <a:cs typeface="Times New Roman" pitchFamily="18" charset="0"/>
            </a:endParaRPr>
          </a:p>
          <a:p>
            <a:pPr marL="685800" lvl="2">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模型对训练数据拟合得好</a:t>
            </a:r>
            <a:endParaRPr lang="en-US" altLang="zh-CN" sz="2400" kern="1200" dirty="0">
              <a:solidFill>
                <a:srgbClr val="09405E"/>
              </a:solidFill>
              <a:latin typeface="微软雅黑" panose="020B0503020204020204" pitchFamily="34" charset="-122"/>
              <a:ea typeface="微软雅黑" panose="020B0503020204020204" pitchFamily="34" charset="-122"/>
              <a:cs typeface="Times New Roman" pitchFamily="18" charset="0"/>
            </a:endParaRPr>
          </a:p>
          <a:p>
            <a:pPr marL="1143000" lvl="4">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需要复杂的模型</a:t>
            </a:r>
            <a:endParaRPr lang="en-US" altLang="zh-CN" sz="2400" kern="1200" dirty="0">
              <a:solidFill>
                <a:srgbClr val="09405E"/>
              </a:solidFill>
              <a:latin typeface="微软雅黑" panose="020B0503020204020204" pitchFamily="34" charset="-122"/>
              <a:ea typeface="微软雅黑" panose="020B0503020204020204" pitchFamily="34" charset="-122"/>
              <a:cs typeface="Times New Roman" pitchFamily="18" charset="0"/>
            </a:endParaRPr>
          </a:p>
          <a:p>
            <a:pPr marL="685800" lvl="2">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模型具有一定的能力来容忍测试数据的不同行为</a:t>
            </a:r>
            <a:endParaRPr lang="en-US" altLang="zh-CN"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endParaRPr>
          </a:p>
          <a:p>
            <a:pPr marL="1143000" lvl="3">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需要稳定的模型 </a:t>
            </a:r>
            <a:r>
              <a:rPr lang="en-US" altLang="zh-CN"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a:t>
            </a:r>
            <a:r>
              <a:rPr lang="en-US" altLang="zh-CN" sz="2400" kern="1200" dirty="0">
                <a:solidFill>
                  <a:srgbClr val="09405E"/>
                </a:solidFill>
                <a:latin typeface="微软雅黑" panose="020B0503020204020204" pitchFamily="34" charset="-122"/>
                <a:ea typeface="微软雅黑" panose="020B0503020204020204" pitchFamily="34" charset="-122"/>
                <a:cs typeface="Times New Roman" pitchFamily="18" charset="0"/>
              </a:rPr>
              <a:t>less complex)</a:t>
            </a:r>
          </a:p>
          <a:p>
            <a:pPr>
              <a:lnSpc>
                <a:spcPct val="120000"/>
              </a:lnSpc>
              <a:buFont typeface="Wingdings" pitchFamily="2" charset="2"/>
              <a:buChar char="n"/>
            </a:pPr>
            <a:r>
              <a:rPr lang="zh-CN" altLang="en-US"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模型复杂度与 数据集的大小</a:t>
            </a:r>
            <a:endParaRPr lang="en-US" altLang="zh-CN" kern="1200" dirty="0">
              <a:solidFill>
                <a:srgbClr val="09405E"/>
              </a:solidFill>
              <a:latin typeface="微软雅黑" panose="020B0503020204020204" pitchFamily="34" charset="-122"/>
              <a:ea typeface="微软雅黑" panose="020B0503020204020204" pitchFamily="34" charset="-122"/>
              <a:cs typeface="Times New Roman" pitchFamily="18" charset="0"/>
            </a:endParaRPr>
          </a:p>
          <a:p>
            <a:pPr marL="685800" lvl="2">
              <a:lnSpc>
                <a:spcPct val="120000"/>
              </a:lnSpc>
              <a:spcBef>
                <a:spcPts val="1000"/>
              </a:spcBef>
              <a:buFont typeface="Wingdings" pitchFamily="2" charset="2"/>
              <a:buChar char="l"/>
            </a:pPr>
            <a:r>
              <a:rPr lang="en-US" altLang="zh-CN" sz="2400" kern="1200" dirty="0">
                <a:solidFill>
                  <a:srgbClr val="09405E"/>
                </a:solidFill>
                <a:latin typeface="微软雅黑" panose="020B0503020204020204" pitchFamily="34" charset="-122"/>
                <a:ea typeface="微软雅黑" panose="020B0503020204020204" pitchFamily="34" charset="-122"/>
                <a:cs typeface="Times New Roman" pitchFamily="18" charset="0"/>
              </a:rPr>
              <a:t>N=15,100</a:t>
            </a:r>
          </a:p>
          <a:p>
            <a:pPr marL="685800" lvl="2">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对于一个给定复杂度的模型，过拟合问题会随着训练数据集的增加而减轻。</a:t>
            </a:r>
          </a:p>
          <a:p>
            <a:pPr marL="685800" lvl="2">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数据集越大，就能支持利用越复杂的模型来拟合数据。</a:t>
            </a:r>
          </a:p>
          <a:p>
            <a:pPr marL="685800" lvl="2">
              <a:lnSpc>
                <a:spcPct val="120000"/>
              </a:lnSpc>
              <a:spcBef>
                <a:spcPts val="1000"/>
              </a:spcBef>
              <a:buFont typeface="Wingdings" pitchFamily="2" charset="2"/>
              <a:buChar char="l"/>
            </a:pP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数据量大小：不能少于模型自适应参数数目的</a:t>
            </a:r>
            <a:r>
              <a:rPr lang="en-US" altLang="zh-CN"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5-10</a:t>
            </a:r>
            <a:r>
              <a:rPr lang="zh-CN" altLang="en-US"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rPr>
              <a:t>倍</a:t>
            </a:r>
            <a:endParaRPr lang="en-US" altLang="zh-CN" sz="2400" kern="1200" dirty="0" smtClean="0">
              <a:solidFill>
                <a:srgbClr val="09405E"/>
              </a:solidFill>
              <a:latin typeface="微软雅黑" panose="020B0503020204020204" pitchFamily="34" charset="-122"/>
              <a:ea typeface="微软雅黑" panose="020B0503020204020204" pitchFamily="34" charset="-122"/>
              <a:cs typeface="Times New Roman" pitchFamily="18" charset="0"/>
            </a:endParaRPr>
          </a:p>
          <a:p>
            <a:pPr marL="685800" lvl="2">
              <a:spcBef>
                <a:spcPts val="1000"/>
              </a:spcBef>
              <a:buNone/>
            </a:pPr>
            <a:r>
              <a:rPr lang="en-US" altLang="zh-CN" sz="2400" dirty="0">
                <a:latin typeface="微软雅黑" pitchFamily="34" charset="-122"/>
                <a:ea typeface="微软雅黑" pitchFamily="34" charset="-122"/>
              </a:rPr>
              <a:t/>
            </a:r>
            <a:br>
              <a:rPr lang="en-US" altLang="zh-CN" sz="2400" dirty="0">
                <a:latin typeface="微软雅黑" pitchFamily="34" charset="-122"/>
                <a:ea typeface="微软雅黑" pitchFamily="34" charset="-122"/>
              </a:rPr>
            </a:br>
            <a:endParaRPr lang="zh-CN" altLang="en-US" sz="2400" dirty="0">
              <a:latin typeface="微软雅黑" pitchFamily="34" charset="-122"/>
              <a:ea typeface="微软雅黑" pitchFamily="34" charset="-122"/>
            </a:endParaRPr>
          </a:p>
        </p:txBody>
      </p:sp>
      <p:pic>
        <p:nvPicPr>
          <p:cNvPr id="4" name="图片 3"/>
          <p:cNvPicPr>
            <a:picLocks noChangeAspect="1"/>
          </p:cNvPicPr>
          <p:nvPr/>
        </p:nvPicPr>
        <p:blipFill>
          <a:blip r:embed="rId3" cstate="print"/>
          <a:stretch>
            <a:fillRect/>
          </a:stretch>
        </p:blipFill>
        <p:spPr>
          <a:xfrm>
            <a:off x="5656522" y="933208"/>
            <a:ext cx="2556627" cy="1905561"/>
          </a:xfrm>
          <a:prstGeom prst="rect">
            <a:avLst/>
          </a:prstGeom>
        </p:spPr>
      </p:pic>
      <p:pic>
        <p:nvPicPr>
          <p:cNvPr id="5" name="图片 4"/>
          <p:cNvPicPr>
            <a:picLocks noChangeAspect="1"/>
          </p:cNvPicPr>
          <p:nvPr/>
        </p:nvPicPr>
        <p:blipFill>
          <a:blip r:embed="rId4" cstate="print"/>
          <a:stretch>
            <a:fillRect/>
          </a:stretch>
        </p:blipFill>
        <p:spPr>
          <a:xfrm>
            <a:off x="8255801" y="952396"/>
            <a:ext cx="2562351" cy="1875864"/>
          </a:xfrm>
          <a:prstGeom prst="rect">
            <a:avLst/>
          </a:prstGeom>
        </p:spPr>
      </p:pic>
      <mc:AlternateContent xmlns:mc="http://schemas.openxmlformats.org/markup-compatibility/2006">
        <mc:Choice xmlns="" xmlns:a14="http://schemas.microsoft.com/office/drawing/2010/main" Requires="a14">
          <p:sp>
            <p:nvSpPr>
              <p:cNvPr id="6" name="矩形 5"/>
              <p:cNvSpPr/>
              <p:nvPr/>
            </p:nvSpPr>
            <p:spPr>
              <a:xfrm>
                <a:off x="5536067" y="1413689"/>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6" name="矩形 5"/>
              <p:cNvSpPr>
                <a:spLocks noRot="1" noChangeAspect="1" noMove="1" noResize="1" noEditPoints="1" noAdjustHandles="1" noChangeArrowheads="1" noChangeShapeType="1" noTextEdit="1"/>
              </p:cNvSpPr>
              <p:nvPr/>
            </p:nvSpPr>
            <p:spPr>
              <a:xfrm>
                <a:off x="5536067" y="1413689"/>
                <a:ext cx="287836" cy="246221"/>
              </a:xfrm>
              <a:prstGeom prst="rect">
                <a:avLst/>
              </a:prstGeom>
              <a:blipFill rotWithShape="0">
                <a:blip r:embed="rId5"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7" name="矩形 6"/>
              <p:cNvSpPr/>
              <p:nvPr/>
            </p:nvSpPr>
            <p:spPr>
              <a:xfrm>
                <a:off x="8177338" y="1383476"/>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7" name="矩形 6"/>
              <p:cNvSpPr>
                <a:spLocks noRot="1" noChangeAspect="1" noMove="1" noResize="1" noEditPoints="1" noAdjustHandles="1" noChangeArrowheads="1" noChangeShapeType="1" noTextEdit="1"/>
              </p:cNvSpPr>
              <p:nvPr/>
            </p:nvSpPr>
            <p:spPr>
              <a:xfrm>
                <a:off x="8177338" y="1383476"/>
                <a:ext cx="287836" cy="246221"/>
              </a:xfrm>
              <a:prstGeom prst="rect">
                <a:avLst/>
              </a:prstGeom>
              <a:blipFill rotWithShape="0">
                <a:blip r:embed="rId6" cstate="print"/>
                <a:stretch>
                  <a:fillRect/>
                </a:stretch>
              </a:blipFill>
            </p:spPr>
            <p:txBody>
              <a:bodyPr/>
              <a:lstStyle/>
              <a:p>
                <a:r>
                  <a:rPr lang="zh-CN" altLang="en-US">
                    <a:noFill/>
                  </a:rPr>
                  <a:t> </a:t>
                </a:r>
              </a:p>
            </p:txBody>
          </p:sp>
        </mc:Fallback>
      </mc:AlternateContent>
    </p:spTree>
    <p:extLst>
      <p:ext uri="{BB962C8B-B14F-4D97-AF65-F5344CB8AC3E}">
        <p14:creationId xmlns="" xmlns:p14="http://schemas.microsoft.com/office/powerpoint/2010/main" val="112660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正则项</a:t>
            </a:r>
            <a:endParaRPr lang="zh-CN" altLang="en-US" dirty="0"/>
          </a:p>
        </p:txBody>
      </p:sp>
      <p:sp>
        <p:nvSpPr>
          <p:cNvPr id="9" name="内容占位符 8"/>
          <p:cNvSpPr>
            <a:spLocks noGrp="1"/>
          </p:cNvSpPr>
          <p:nvPr>
            <p:ph sz="quarter" idx="10"/>
          </p:nvPr>
        </p:nvSpPr>
        <p:spPr>
          <a:xfrm>
            <a:off x="518478" y="842965"/>
            <a:ext cx="11297602" cy="5237271"/>
          </a:xfrm>
        </p:spPr>
        <p:txBody>
          <a:bodyPr/>
          <a:lstStyle/>
          <a:p>
            <a:r>
              <a:rPr lang="zh-CN" altLang="en-US" dirty="0" smtClean="0"/>
              <a:t>在原来的经验损失函数中添加一个</a:t>
            </a:r>
            <a:r>
              <a:rPr lang="zh-CN" altLang="en-US" b="1" dirty="0" smtClean="0">
                <a:solidFill>
                  <a:srgbClr val="FF0000"/>
                </a:solidFill>
              </a:rPr>
              <a:t>惩罚项，</a:t>
            </a:r>
            <a:r>
              <a:rPr lang="zh-CN" altLang="en-US" dirty="0" smtClean="0"/>
              <a:t>不鼓励复杂的模型</a:t>
            </a:r>
            <a:endParaRPr lang="en-US" altLang="zh-CN" dirty="0" smtClean="0"/>
          </a:p>
          <a:p>
            <a:pPr>
              <a:lnSpc>
                <a:spcPct val="114000"/>
              </a:lnSpc>
            </a:pPr>
            <a:endParaRPr lang="en-US" altLang="zh-CN" dirty="0" smtClean="0"/>
          </a:p>
          <a:p>
            <a:pPr>
              <a:lnSpc>
                <a:spcPct val="114000"/>
              </a:lnSpc>
            </a:pPr>
            <a:endParaRPr lang="en-US" altLang="zh-CN" dirty="0" smtClean="0"/>
          </a:p>
          <a:p>
            <a:pPr>
              <a:lnSpc>
                <a:spcPct val="114000"/>
              </a:lnSpc>
            </a:pPr>
            <a:endParaRPr lang="en-US" altLang="zh-CN" dirty="0" smtClean="0"/>
          </a:p>
          <a:p>
            <a:pPr>
              <a:lnSpc>
                <a:spcPct val="114000"/>
              </a:lnSpc>
            </a:pPr>
            <a:r>
              <a:rPr lang="en-US" altLang="zh-CN" dirty="0" smtClean="0"/>
              <a:t>L2 </a:t>
            </a:r>
            <a:r>
              <a:rPr lang="zh-CN" altLang="en-US" dirty="0" smtClean="0"/>
              <a:t>范数</a:t>
            </a:r>
            <a:r>
              <a:rPr lang="en-US" altLang="zh-CN" dirty="0" smtClean="0"/>
              <a:t>/</a:t>
            </a:r>
            <a:r>
              <a:rPr lang="zh-CN" altLang="en-US" dirty="0" smtClean="0"/>
              <a:t>岭回归（</a:t>
            </a:r>
            <a:r>
              <a:rPr lang="en-US" altLang="zh-CN" dirty="0" smtClean="0"/>
              <a:t>ridge regression</a:t>
            </a:r>
            <a:r>
              <a:rPr lang="zh-CN" altLang="en-US" dirty="0" smtClean="0"/>
              <a:t>）</a:t>
            </a:r>
            <a:endParaRPr lang="en-US" altLang="zh-CN" dirty="0"/>
          </a:p>
          <a:p>
            <a:pPr>
              <a:lnSpc>
                <a:spcPct val="114000"/>
              </a:lnSpc>
            </a:pPr>
            <a:endParaRPr lang="en-US" altLang="zh-CN" dirty="0"/>
          </a:p>
          <a:p>
            <a:pPr>
              <a:lnSpc>
                <a:spcPct val="114000"/>
              </a:lnSpc>
            </a:pPr>
            <a:endParaRPr lang="en-US" altLang="zh-CN" dirty="0"/>
          </a:p>
          <a:p>
            <a:pPr>
              <a:lnSpc>
                <a:spcPct val="114000"/>
              </a:lnSpc>
            </a:pPr>
            <a:r>
              <a:rPr lang="zh-CN" altLang="en-US" dirty="0" smtClean="0"/>
              <a:t>其中</a:t>
            </a:r>
            <a:endParaRPr lang="en-US" altLang="zh-CN" dirty="0"/>
          </a:p>
          <a:p>
            <a:pPr lvl="1"/>
            <a:r>
              <a:rPr lang="zh-CN" altLang="en-US" dirty="0" smtClean="0"/>
              <a:t>    决定了相比与误差项，正则项的相对重要程度</a:t>
            </a:r>
            <a:endParaRPr lang="en-US" altLang="zh-CN" dirty="0" smtClean="0"/>
          </a:p>
          <a:p>
            <a:pPr lvl="1"/>
            <a:r>
              <a:rPr lang="zh-CN" altLang="en-US" dirty="0" smtClean="0"/>
              <a:t>小的    对应大的复杂度</a:t>
            </a:r>
            <a:endParaRPr lang="en-US" altLang="zh-CN" dirty="0" smtClean="0"/>
          </a:p>
          <a:p>
            <a:pPr lvl="1">
              <a:lnSpc>
                <a:spcPct val="114000"/>
              </a:lnSpc>
            </a:pPr>
            <a:r>
              <a:rPr lang="en-US" altLang="zh-CN" dirty="0" smtClean="0"/>
              <a:t>Can </a:t>
            </a:r>
            <a:r>
              <a:rPr lang="en-US" altLang="zh-CN" dirty="0"/>
              <a:t>be minimized exactly in closed form, known as shrinkage in statistics, weight decay in neural networks</a:t>
            </a:r>
            <a:endParaRPr lang="zh-CN" altLang="en-US" dirty="0"/>
          </a:p>
        </p:txBody>
      </p:sp>
      <p:cxnSp>
        <p:nvCxnSpPr>
          <p:cNvPr id="7" name="直接箭头连接符 6"/>
          <p:cNvCxnSpPr/>
          <p:nvPr/>
        </p:nvCxnSpPr>
        <p:spPr>
          <a:xfrm flipV="1">
            <a:off x="8700957" y="2950416"/>
            <a:ext cx="1344683" cy="639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86722" name="Object 2"/>
          <p:cNvGraphicFramePr>
            <a:graphicFrameLocks noChangeAspect="1"/>
          </p:cNvGraphicFramePr>
          <p:nvPr/>
        </p:nvGraphicFramePr>
        <p:xfrm>
          <a:off x="3443092" y="1532691"/>
          <a:ext cx="3328083" cy="982027"/>
        </p:xfrm>
        <a:graphic>
          <a:graphicData uri="http://schemas.openxmlformats.org/presentationml/2006/ole">
            <p:oleObj spid="_x0000_s12296" name="Equation" r:id="rId4" imgW="35052000" imgH="10363200" progId="Equation.DSMT4">
              <p:embed/>
            </p:oleObj>
          </a:graphicData>
        </a:graphic>
      </p:graphicFrame>
      <p:graphicFrame>
        <p:nvGraphicFramePr>
          <p:cNvPr id="286723" name="Object 3"/>
          <p:cNvGraphicFramePr>
            <a:graphicFrameLocks noChangeAspect="1"/>
          </p:cNvGraphicFramePr>
          <p:nvPr/>
        </p:nvGraphicFramePr>
        <p:xfrm>
          <a:off x="1115577" y="3259299"/>
          <a:ext cx="7969250" cy="935037"/>
        </p:xfrm>
        <a:graphic>
          <a:graphicData uri="http://schemas.openxmlformats.org/presentationml/2006/ole">
            <p:oleObj spid="_x0000_s12297" name="Equation" r:id="rId5" imgW="88392000" imgH="10363200" progId="Equation.DSMT4">
              <p:embed/>
            </p:oleObj>
          </a:graphicData>
        </a:graphic>
      </p:graphicFrame>
      <p:graphicFrame>
        <p:nvGraphicFramePr>
          <p:cNvPr id="286724" name="Object 4"/>
          <p:cNvGraphicFramePr>
            <a:graphicFrameLocks noChangeAspect="1"/>
          </p:cNvGraphicFramePr>
          <p:nvPr/>
        </p:nvGraphicFramePr>
        <p:xfrm>
          <a:off x="10149315" y="2486859"/>
          <a:ext cx="728027" cy="698905"/>
        </p:xfrm>
        <a:graphic>
          <a:graphicData uri="http://schemas.openxmlformats.org/presentationml/2006/ole">
            <p:oleObj spid="_x0000_s12298" name="Equation" r:id="rId6" imgW="7620000" imgH="7315200" progId="Equation.DSMT4">
              <p:embed/>
            </p:oleObj>
          </a:graphicData>
        </a:graphic>
      </p:graphicFrame>
      <p:graphicFrame>
        <p:nvGraphicFramePr>
          <p:cNvPr id="286725" name="Object 5"/>
          <p:cNvGraphicFramePr>
            <a:graphicFrameLocks noChangeAspect="1"/>
          </p:cNvGraphicFramePr>
          <p:nvPr/>
        </p:nvGraphicFramePr>
        <p:xfrm>
          <a:off x="1649080" y="4142918"/>
          <a:ext cx="4008574" cy="568959"/>
        </p:xfrm>
        <a:graphic>
          <a:graphicData uri="http://schemas.openxmlformats.org/presentationml/2006/ole">
            <p:oleObj spid="_x0000_s12299" name="Equation" r:id="rId7" imgW="47244000" imgH="6705600" progId="Equation.DSMT4">
              <p:embed/>
            </p:oleObj>
          </a:graphicData>
        </a:graphic>
      </p:graphicFrame>
      <p:graphicFrame>
        <p:nvGraphicFramePr>
          <p:cNvPr id="286726" name="Object 6"/>
          <p:cNvGraphicFramePr>
            <a:graphicFrameLocks noChangeAspect="1"/>
          </p:cNvGraphicFramePr>
          <p:nvPr/>
        </p:nvGraphicFramePr>
        <p:xfrm>
          <a:off x="1152894" y="4673017"/>
          <a:ext cx="322557" cy="410527"/>
        </p:xfrm>
        <a:graphic>
          <a:graphicData uri="http://schemas.openxmlformats.org/presentationml/2006/ole">
            <p:oleObj spid="_x0000_s12300" name="Equation" r:id="rId8" imgW="3352800" imgH="4267200" progId="Equation.DSMT4">
              <p:embed/>
            </p:oleObj>
          </a:graphicData>
        </a:graphic>
      </p:graphicFrame>
      <p:graphicFrame>
        <p:nvGraphicFramePr>
          <p:cNvPr id="286728" name="Object 8"/>
          <p:cNvGraphicFramePr>
            <a:graphicFrameLocks noChangeAspect="1"/>
          </p:cNvGraphicFramePr>
          <p:nvPr/>
        </p:nvGraphicFramePr>
        <p:xfrm>
          <a:off x="1810791" y="5068017"/>
          <a:ext cx="322262" cy="411162"/>
        </p:xfrm>
        <a:graphic>
          <a:graphicData uri="http://schemas.openxmlformats.org/presentationml/2006/ole">
            <p:oleObj spid="_x0000_s12301" name="Equation" r:id="rId9" imgW="3352800" imgH="4267200" progId="Equation.DSMT4">
              <p:embed/>
            </p:oleObj>
          </a:graphicData>
        </a:graphic>
      </p:graphicFrame>
    </p:spTree>
    <p:extLst>
      <p:ext uri="{BB962C8B-B14F-4D97-AF65-F5344CB8AC3E}">
        <p14:creationId xmlns="" xmlns:p14="http://schemas.microsoft.com/office/powerpoint/2010/main" val="2412515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1208265" y="954930"/>
            <a:ext cx="8507681" cy="4592655"/>
          </a:xfrm>
          <a:prstGeom prst="rect">
            <a:avLst/>
          </a:prstGeom>
        </p:spPr>
      </p:pic>
      <p:sp>
        <p:nvSpPr>
          <p:cNvPr id="7" name="标题 6"/>
          <p:cNvSpPr>
            <a:spLocks noGrp="1"/>
          </p:cNvSpPr>
          <p:nvPr>
            <p:ph type="title"/>
          </p:nvPr>
        </p:nvSpPr>
        <p:spPr/>
        <p:txBody>
          <a:bodyPr/>
          <a:lstStyle/>
          <a:p>
            <a:r>
              <a:rPr lang="zh-CN" altLang="en-US" dirty="0" smtClean="0">
                <a:latin typeface="Times New Roman" pitchFamily="18" charset="0"/>
                <a:cs typeface="Times New Roman" pitchFamily="18" charset="0"/>
              </a:rPr>
              <a:t>不同</a:t>
            </a:r>
            <a:r>
              <a:rPr lang="zh-CN" altLang="en-US" i="1" dirty="0" smtClean="0">
                <a:latin typeface="Times New Roman" pitchFamily="18" charset="0"/>
                <a:cs typeface="Times New Roman" pitchFamily="18" charset="0"/>
              </a:rPr>
              <a:t> </a:t>
            </a:r>
            <a:r>
              <a:rPr lang="en-US" altLang="zh-CN" i="1" smtClean="0">
                <a:latin typeface="Times New Roman" pitchFamily="18" charset="0"/>
                <a:cs typeface="Times New Roman" pitchFamily="18" charset="0"/>
              </a:rPr>
              <a:t>M </a:t>
            </a:r>
            <a:r>
              <a:rPr lang="zh-CN" altLang="en-US" smtClean="0">
                <a:latin typeface="Times New Roman" pitchFamily="18" charset="0"/>
                <a:cs typeface="Times New Roman" pitchFamily="18" charset="0"/>
              </a:rPr>
              <a:t>下</a:t>
            </a:r>
            <a:r>
              <a:rPr lang="zh-CN" altLang="en-US" dirty="0" smtClean="0">
                <a:latin typeface="Times New Roman" pitchFamily="18" charset="0"/>
                <a:cs typeface="Times New Roman" pitchFamily="18" charset="0"/>
              </a:rPr>
              <a:t>得到的 </a:t>
            </a:r>
            <a:r>
              <a:rPr lang="en-US" altLang="zh-CN" i="1" dirty="0" smtClean="0">
                <a:latin typeface="Times New Roman" pitchFamily="18" charset="0"/>
                <a:cs typeface="Times New Roman" pitchFamily="18" charset="0"/>
              </a:rPr>
              <a:t>w*</a:t>
            </a:r>
            <a:endParaRPr lang="zh-CN" altLang="en-US" i="1" dirty="0">
              <a:latin typeface="Times New Roman" pitchFamily="18" charset="0"/>
              <a:cs typeface="Times New Roman" pitchFamily="18" charset="0"/>
            </a:endParaRPr>
          </a:p>
        </p:txBody>
      </p:sp>
      <p:sp>
        <p:nvSpPr>
          <p:cNvPr id="8" name="矩形 7"/>
          <p:cNvSpPr/>
          <p:nvPr/>
        </p:nvSpPr>
        <p:spPr>
          <a:xfrm>
            <a:off x="1331863" y="5594129"/>
            <a:ext cx="8163012" cy="954107"/>
          </a:xfrm>
          <a:prstGeom prst="rect">
            <a:avLst/>
          </a:prstGeom>
        </p:spPr>
        <p:txBody>
          <a:bodyPr wrap="square">
            <a:spAutoFit/>
          </a:bodyPr>
          <a:lstStyle/>
          <a:p>
            <a:r>
              <a:rPr lang="zh-CN" altLang="en-US" sz="2800" b="1" dirty="0" smtClean="0">
                <a:solidFill>
                  <a:srgbClr val="0000FF"/>
                </a:solidFill>
              </a:rPr>
              <a:t>随着</a:t>
            </a:r>
            <a:r>
              <a:rPr lang="en-US" altLang="zh-CN" sz="2800" b="1" i="1" dirty="0" smtClean="0">
                <a:solidFill>
                  <a:srgbClr val="0000FF"/>
                </a:solidFill>
              </a:rPr>
              <a:t>M</a:t>
            </a:r>
            <a:r>
              <a:rPr lang="zh-CN" altLang="en-US" sz="2800" b="1" dirty="0" smtClean="0">
                <a:solidFill>
                  <a:srgbClr val="0000FF"/>
                </a:solidFill>
              </a:rPr>
              <a:t>的增加，系数的大小增加</a:t>
            </a:r>
            <a:endParaRPr lang="en-US" altLang="zh-CN" sz="2800" b="1" dirty="0" smtClean="0">
              <a:solidFill>
                <a:srgbClr val="0000FF"/>
              </a:solidFill>
            </a:endParaRPr>
          </a:p>
          <a:p>
            <a:r>
              <a:rPr lang="zh-CN" altLang="en-US" sz="2800" b="1" dirty="0" smtClean="0">
                <a:solidFill>
                  <a:srgbClr val="0000FF"/>
                </a:solidFill>
              </a:rPr>
              <a:t>当</a:t>
            </a:r>
            <a:r>
              <a:rPr lang="en-US" altLang="zh-CN" sz="2800" b="1" i="1" dirty="0" smtClean="0">
                <a:solidFill>
                  <a:srgbClr val="0000FF"/>
                </a:solidFill>
              </a:rPr>
              <a:t>M</a:t>
            </a:r>
            <a:r>
              <a:rPr lang="en-US" altLang="zh-CN" sz="2800" b="1" dirty="0" smtClean="0">
                <a:solidFill>
                  <a:srgbClr val="0000FF"/>
                </a:solidFill>
              </a:rPr>
              <a:t>=9</a:t>
            </a:r>
            <a:r>
              <a:rPr lang="zh-CN" altLang="en-US" sz="2800" b="1" dirty="0" smtClean="0">
                <a:solidFill>
                  <a:srgbClr val="0000FF"/>
                </a:solidFill>
              </a:rPr>
              <a:t>时，对目标变量中的噪声进行了很好地微调。</a:t>
            </a:r>
            <a:endParaRPr lang="zh-CN" altLang="en-US" sz="2800" b="1" dirty="0">
              <a:solidFill>
                <a:srgbClr val="0000FF"/>
              </a:solidFill>
            </a:endParaRPr>
          </a:p>
        </p:txBody>
      </p:sp>
    </p:spTree>
    <p:extLst>
      <p:ext uri="{BB962C8B-B14F-4D97-AF65-F5344CB8AC3E}">
        <p14:creationId xmlns="" xmlns:p14="http://schemas.microsoft.com/office/powerpoint/2010/main" val="2898371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r>
              <a:rPr lang="en-US" altLang="zh-CN" dirty="0"/>
              <a:t>M=9 </a:t>
            </a:r>
            <a:r>
              <a:rPr lang="zh-CN" altLang="en-US" dirty="0" smtClean="0"/>
              <a:t>时，使用正则误差函数</a:t>
            </a:r>
            <a:endParaRPr lang="zh-CN" altLang="en-US" dirty="0"/>
          </a:p>
        </p:txBody>
      </p:sp>
      <p:sp>
        <p:nvSpPr>
          <p:cNvPr id="2" name="标题 1"/>
          <p:cNvSpPr>
            <a:spLocks noGrp="1"/>
          </p:cNvSpPr>
          <p:nvPr>
            <p:ph type="title"/>
          </p:nvPr>
        </p:nvSpPr>
        <p:spPr/>
        <p:txBody>
          <a:bodyPr/>
          <a:lstStyle/>
          <a:p>
            <a:r>
              <a:rPr lang="zh-CN" altLang="en-US" dirty="0" smtClean="0"/>
              <a:t>正则项的作用</a:t>
            </a:r>
            <a:endParaRPr lang="zh-CN" altLang="en-US" dirty="0"/>
          </a:p>
        </p:txBody>
      </p:sp>
      <p:pic>
        <p:nvPicPr>
          <p:cNvPr id="5" name="图片 4"/>
          <p:cNvPicPr>
            <a:picLocks noChangeAspect="1"/>
          </p:cNvPicPr>
          <p:nvPr/>
        </p:nvPicPr>
        <p:blipFill>
          <a:blip r:embed="rId2" cstate="print"/>
          <a:stretch>
            <a:fillRect/>
          </a:stretch>
        </p:blipFill>
        <p:spPr>
          <a:xfrm>
            <a:off x="868679" y="2015805"/>
            <a:ext cx="9137073" cy="4435795"/>
          </a:xfrm>
          <a:prstGeom prst="rect">
            <a:avLst/>
          </a:prstGeom>
        </p:spPr>
      </p:pic>
      <p:sp>
        <p:nvSpPr>
          <p:cNvPr id="7" name="TextBox 6"/>
          <p:cNvSpPr txBox="1"/>
          <p:nvPr/>
        </p:nvSpPr>
        <p:spPr>
          <a:xfrm>
            <a:off x="3083442" y="1998921"/>
            <a:ext cx="1265274"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CN" altLang="en-US" sz="2000" dirty="0" smtClean="0"/>
              <a:t>最优</a:t>
            </a:r>
            <a:endParaRPr lang="zh-CN" altLang="en-US" sz="2000" dirty="0"/>
          </a:p>
        </p:txBody>
      </p:sp>
      <p:sp>
        <p:nvSpPr>
          <p:cNvPr id="8" name="TextBox 7"/>
          <p:cNvSpPr txBox="1"/>
          <p:nvPr/>
        </p:nvSpPr>
        <p:spPr>
          <a:xfrm>
            <a:off x="1130595" y="4263656"/>
            <a:ext cx="1889051"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CN" altLang="en-US" sz="2000" dirty="0" smtClean="0"/>
              <a:t>大正则项</a:t>
            </a:r>
            <a:endParaRPr lang="zh-CN" altLang="en-US" sz="2000" dirty="0"/>
          </a:p>
        </p:txBody>
      </p:sp>
      <p:sp>
        <p:nvSpPr>
          <p:cNvPr id="9" name="TextBox 8"/>
          <p:cNvSpPr txBox="1"/>
          <p:nvPr/>
        </p:nvSpPr>
        <p:spPr>
          <a:xfrm>
            <a:off x="3654056" y="4203405"/>
            <a:ext cx="1889051"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zh-CN" altLang="en-US" sz="2000" dirty="0" smtClean="0"/>
              <a:t>无正则项</a:t>
            </a:r>
            <a:endParaRPr lang="zh-CN" altLang="en-US" sz="2000" dirty="0"/>
          </a:p>
        </p:txBody>
      </p:sp>
      <p:sp>
        <p:nvSpPr>
          <p:cNvPr id="10" name="TextBox 9"/>
          <p:cNvSpPr txBox="1"/>
          <p:nvPr/>
        </p:nvSpPr>
        <p:spPr>
          <a:xfrm>
            <a:off x="5932959" y="2016641"/>
            <a:ext cx="1403502" cy="707886"/>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endParaRPr lang="en-US" altLang="zh-CN" sz="2000" dirty="0" smtClean="0"/>
          </a:p>
          <a:p>
            <a:pPr algn="ctr"/>
            <a:r>
              <a:rPr lang="zh-CN" altLang="en-US" sz="2000" dirty="0" smtClean="0"/>
              <a:t>无正则项</a:t>
            </a:r>
            <a:endParaRPr lang="zh-CN" altLang="en-US" sz="2000" dirty="0"/>
          </a:p>
        </p:txBody>
      </p:sp>
      <p:sp>
        <p:nvSpPr>
          <p:cNvPr id="11" name="TextBox 10"/>
          <p:cNvSpPr txBox="1"/>
          <p:nvPr/>
        </p:nvSpPr>
        <p:spPr>
          <a:xfrm>
            <a:off x="8265037" y="2009552"/>
            <a:ext cx="1403502" cy="707886"/>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endParaRPr lang="en-US" altLang="zh-CN" sz="2000" dirty="0" smtClean="0"/>
          </a:p>
          <a:p>
            <a:pPr algn="ctr"/>
            <a:r>
              <a:rPr lang="zh-CN" altLang="en-US" sz="2000" dirty="0" smtClean="0"/>
              <a:t>大正则项</a:t>
            </a:r>
            <a:endParaRPr lang="zh-CN" altLang="en-US" sz="2000" dirty="0"/>
          </a:p>
        </p:txBody>
      </p:sp>
    </p:spTree>
    <p:extLst>
      <p:ext uri="{BB962C8B-B14F-4D97-AF65-F5344CB8AC3E}">
        <p14:creationId xmlns="" xmlns:p14="http://schemas.microsoft.com/office/powerpoint/2010/main" val="2977248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正则项对于误差的影响</a:t>
            </a:r>
            <a:endParaRPr lang="zh-CN" altLang="en-US" dirty="0"/>
          </a:p>
        </p:txBody>
      </p:sp>
      <p:pic>
        <p:nvPicPr>
          <p:cNvPr id="5" name="图片 4"/>
          <p:cNvPicPr>
            <a:picLocks noChangeAspect="1"/>
          </p:cNvPicPr>
          <p:nvPr/>
        </p:nvPicPr>
        <p:blipFill>
          <a:blip r:embed="rId4" cstate="print"/>
          <a:stretch>
            <a:fillRect/>
          </a:stretch>
        </p:blipFill>
        <p:spPr>
          <a:xfrm>
            <a:off x="6837908" y="2309739"/>
            <a:ext cx="4263841" cy="2951041"/>
          </a:xfrm>
          <a:prstGeom prst="rect">
            <a:avLst/>
          </a:prstGeom>
        </p:spPr>
      </p:pic>
      <p:pic>
        <p:nvPicPr>
          <p:cNvPr id="6" name="图片 5"/>
          <p:cNvPicPr>
            <a:picLocks noChangeAspect="1"/>
          </p:cNvPicPr>
          <p:nvPr/>
        </p:nvPicPr>
        <p:blipFill>
          <a:blip r:embed="rId5" cstate="print"/>
          <a:stretch>
            <a:fillRect/>
          </a:stretch>
        </p:blipFill>
        <p:spPr>
          <a:xfrm>
            <a:off x="8304841" y="5395717"/>
            <a:ext cx="2038567" cy="400664"/>
          </a:xfrm>
          <a:prstGeom prst="rect">
            <a:avLst/>
          </a:prstGeom>
        </p:spPr>
      </p:pic>
      <p:sp>
        <p:nvSpPr>
          <p:cNvPr id="8" name="内容占位符 7"/>
          <p:cNvSpPr>
            <a:spLocks noGrp="1"/>
          </p:cNvSpPr>
          <p:nvPr>
            <p:ph sz="quarter" idx="10"/>
          </p:nvPr>
        </p:nvSpPr>
        <p:spPr>
          <a:xfrm>
            <a:off x="487998" y="954725"/>
            <a:ext cx="10752465" cy="5237271"/>
          </a:xfrm>
        </p:spPr>
        <p:txBody>
          <a:bodyPr/>
          <a:lstStyle/>
          <a:p>
            <a:pPr>
              <a:lnSpc>
                <a:spcPct val="150000"/>
              </a:lnSpc>
            </a:pPr>
            <a:r>
              <a:rPr lang="zh-CN" altLang="en-US" dirty="0" smtClean="0"/>
              <a:t>   控制模型的复杂度，因此也控制着过拟合的程度</a:t>
            </a:r>
            <a:endParaRPr lang="en-US" altLang="zh-CN" dirty="0" smtClean="0"/>
          </a:p>
          <a:p>
            <a:pPr lvl="1">
              <a:lnSpc>
                <a:spcPct val="150000"/>
              </a:lnSpc>
            </a:pPr>
            <a:r>
              <a:rPr lang="zh-CN" altLang="en-US" dirty="0" smtClean="0"/>
              <a:t>类似于</a:t>
            </a:r>
            <a:r>
              <a:rPr lang="en-US" altLang="zh-CN" dirty="0" smtClean="0"/>
              <a:t>M</a:t>
            </a:r>
            <a:r>
              <a:rPr lang="zh-CN" altLang="en-US" dirty="0" smtClean="0"/>
              <a:t>的选择</a:t>
            </a:r>
            <a:endParaRPr lang="en-US" altLang="zh-CN" dirty="0"/>
          </a:p>
          <a:p>
            <a:pPr>
              <a:lnSpc>
                <a:spcPct val="150000"/>
              </a:lnSpc>
            </a:pPr>
            <a:r>
              <a:rPr lang="zh-CN" altLang="en-US" dirty="0" smtClean="0"/>
              <a:t>方法</a:t>
            </a:r>
            <a:r>
              <a:rPr lang="en-US" altLang="zh-CN" dirty="0" smtClean="0"/>
              <a:t>: </a:t>
            </a:r>
            <a:r>
              <a:rPr lang="zh-CN" altLang="en-US" dirty="0" smtClean="0"/>
              <a:t>验证</a:t>
            </a:r>
            <a:endParaRPr lang="en-US" altLang="zh-CN" dirty="0"/>
          </a:p>
          <a:p>
            <a:pPr lvl="1">
              <a:lnSpc>
                <a:spcPct val="150000"/>
              </a:lnSpc>
            </a:pPr>
            <a:r>
              <a:rPr lang="zh-CN" altLang="en-US" dirty="0" smtClean="0"/>
              <a:t>训练数据集</a:t>
            </a:r>
            <a:endParaRPr lang="en-US" altLang="zh-CN" dirty="0" smtClean="0"/>
          </a:p>
          <a:p>
            <a:pPr lvl="2">
              <a:lnSpc>
                <a:spcPct val="150000"/>
              </a:lnSpc>
            </a:pPr>
            <a:r>
              <a:rPr lang="zh-CN" altLang="en-US" dirty="0" smtClean="0"/>
              <a:t>对于不同的</a:t>
            </a:r>
            <a:r>
              <a:rPr lang="en-US" altLang="zh-CN" dirty="0" smtClean="0"/>
              <a:t>M </a:t>
            </a:r>
            <a:r>
              <a:rPr lang="zh-CN" altLang="en-US" dirty="0" smtClean="0"/>
              <a:t>或</a:t>
            </a:r>
            <a:r>
              <a:rPr lang="en-US" altLang="zh-CN" dirty="0" smtClean="0"/>
              <a:t>       </a:t>
            </a:r>
            <a:r>
              <a:rPr lang="zh-CN" altLang="en-US" dirty="0" smtClean="0"/>
              <a:t>，确定系数</a:t>
            </a:r>
            <a:endParaRPr lang="en-US" altLang="zh-CN" dirty="0"/>
          </a:p>
          <a:p>
            <a:pPr lvl="1">
              <a:lnSpc>
                <a:spcPct val="150000"/>
              </a:lnSpc>
            </a:pPr>
            <a:r>
              <a:rPr lang="zh-CN" altLang="en-US" dirty="0" smtClean="0"/>
              <a:t>验证集（</a:t>
            </a:r>
            <a:r>
              <a:rPr lang="en-US" altLang="zh-CN" dirty="0" smtClean="0"/>
              <a:t>Validation set</a:t>
            </a:r>
            <a:r>
              <a:rPr lang="zh-CN" altLang="en-US" dirty="0" smtClean="0"/>
              <a:t>）</a:t>
            </a:r>
            <a:endParaRPr lang="en-US" altLang="zh-CN" dirty="0"/>
          </a:p>
          <a:p>
            <a:pPr lvl="2">
              <a:lnSpc>
                <a:spcPct val="150000"/>
              </a:lnSpc>
            </a:pPr>
            <a:r>
              <a:rPr lang="zh-CN" altLang="en-US" dirty="0" smtClean="0"/>
              <a:t>优化模型复杂度</a:t>
            </a:r>
            <a:r>
              <a:rPr lang="en-US" altLang="zh-CN" dirty="0" smtClean="0"/>
              <a:t>(M </a:t>
            </a:r>
            <a:r>
              <a:rPr lang="zh-CN" altLang="en-US" dirty="0" smtClean="0"/>
              <a:t>或</a:t>
            </a:r>
            <a:r>
              <a:rPr lang="en-US" altLang="zh-CN" dirty="0" smtClean="0"/>
              <a:t>     </a:t>
            </a:r>
            <a:r>
              <a:rPr lang="en-US" altLang="zh-CN" dirty="0"/>
              <a:t>)</a:t>
            </a:r>
          </a:p>
          <a:p>
            <a:pPr lvl="1">
              <a:lnSpc>
                <a:spcPct val="150000"/>
              </a:lnSpc>
            </a:pPr>
            <a:r>
              <a:rPr lang="zh-CN" altLang="en-US" dirty="0" smtClean="0"/>
              <a:t>交叉验证（</a:t>
            </a:r>
            <a:r>
              <a:rPr lang="en-US" altLang="zh-CN" dirty="0" smtClean="0"/>
              <a:t>Cross validation</a:t>
            </a:r>
            <a:r>
              <a:rPr lang="zh-CN" altLang="en-US" dirty="0" smtClean="0"/>
              <a:t>）</a:t>
            </a:r>
            <a:endParaRPr lang="en-US" altLang="zh-CN" dirty="0" smtClean="0"/>
          </a:p>
          <a:p>
            <a:pPr lvl="2">
              <a:lnSpc>
                <a:spcPct val="150000"/>
              </a:lnSpc>
            </a:pPr>
            <a:r>
              <a:rPr lang="en-US" altLang="zh-CN" dirty="0" smtClean="0"/>
              <a:t>Hold </a:t>
            </a:r>
            <a:r>
              <a:rPr lang="en-US" altLang="zh-CN" dirty="0"/>
              <a:t>out, k-fold, leave-one-out</a:t>
            </a:r>
            <a:endParaRPr lang="zh-CN" altLang="en-US" dirty="0"/>
          </a:p>
        </p:txBody>
      </p:sp>
      <p:graphicFrame>
        <p:nvGraphicFramePr>
          <p:cNvPr id="275457" name="Object 1"/>
          <p:cNvGraphicFramePr>
            <a:graphicFrameLocks noChangeAspect="1"/>
          </p:cNvGraphicFramePr>
          <p:nvPr/>
        </p:nvGraphicFramePr>
        <p:xfrm>
          <a:off x="854710" y="1127255"/>
          <a:ext cx="322263" cy="411162"/>
        </p:xfrm>
        <a:graphic>
          <a:graphicData uri="http://schemas.openxmlformats.org/presentationml/2006/ole">
            <p:oleObj spid="_x0000_s13318" name="Equation" r:id="rId6" imgW="3352800" imgH="4267200" progId="Equation.DSMT4">
              <p:embed/>
            </p:oleObj>
          </a:graphicData>
        </a:graphic>
      </p:graphicFrame>
      <p:graphicFrame>
        <p:nvGraphicFramePr>
          <p:cNvPr id="275458" name="Object 2"/>
          <p:cNvGraphicFramePr>
            <a:graphicFrameLocks noChangeAspect="1"/>
          </p:cNvGraphicFramePr>
          <p:nvPr/>
        </p:nvGraphicFramePr>
        <p:xfrm>
          <a:off x="3338712" y="3588809"/>
          <a:ext cx="322263" cy="411162"/>
        </p:xfrm>
        <a:graphic>
          <a:graphicData uri="http://schemas.openxmlformats.org/presentationml/2006/ole">
            <p:oleObj spid="_x0000_s13319" name="Equation" r:id="rId7" imgW="3352800" imgH="4267200" progId="Equation.DSMT4">
              <p:embed/>
            </p:oleObj>
          </a:graphicData>
        </a:graphic>
      </p:graphicFrame>
      <p:graphicFrame>
        <p:nvGraphicFramePr>
          <p:cNvPr id="275459" name="Object 3"/>
          <p:cNvGraphicFramePr>
            <a:graphicFrameLocks noChangeAspect="1"/>
          </p:cNvGraphicFramePr>
          <p:nvPr/>
        </p:nvGraphicFramePr>
        <p:xfrm>
          <a:off x="3840803" y="4739961"/>
          <a:ext cx="322263" cy="411162"/>
        </p:xfrm>
        <a:graphic>
          <a:graphicData uri="http://schemas.openxmlformats.org/presentationml/2006/ole">
            <p:oleObj spid="_x0000_s13320" name="Equation" r:id="rId8" imgW="3352800" imgH="4267200" progId="Equation.DSMT4">
              <p:embed/>
            </p:oleObj>
          </a:graphicData>
        </a:graphic>
      </p:graphicFrame>
      <p:graphicFrame>
        <p:nvGraphicFramePr>
          <p:cNvPr id="275460" name="Object 4"/>
          <p:cNvGraphicFramePr>
            <a:graphicFrameLocks noChangeAspect="1"/>
          </p:cNvGraphicFramePr>
          <p:nvPr/>
        </p:nvGraphicFramePr>
        <p:xfrm>
          <a:off x="5014159" y="3650239"/>
          <a:ext cx="446722" cy="378317"/>
        </p:xfrm>
        <a:graphic>
          <a:graphicData uri="http://schemas.openxmlformats.org/presentationml/2006/ole">
            <p:oleObj spid="_x0000_s13321" name="Equation" r:id="rId9" imgW="3962400" imgH="3352800" progId="Equation.DSMT4">
              <p:embed/>
            </p:oleObj>
          </a:graphicData>
        </a:graphic>
      </p:graphicFrame>
    </p:spTree>
    <p:extLst>
      <p:ext uri="{BB962C8B-B14F-4D97-AF65-F5344CB8AC3E}">
        <p14:creationId xmlns="" xmlns:p14="http://schemas.microsoft.com/office/powerpoint/2010/main" val="1108262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66182" y="4405341"/>
            <a:ext cx="2095500" cy="2095500"/>
          </a:xfrm>
          <a:prstGeom prst="rect">
            <a:avLst/>
          </a:prstGeom>
        </p:spPr>
      </p:pic>
      <p:sp>
        <p:nvSpPr>
          <p:cNvPr id="2" name="标题 1"/>
          <p:cNvSpPr>
            <a:spLocks noGrp="1"/>
          </p:cNvSpPr>
          <p:nvPr>
            <p:ph type="title"/>
          </p:nvPr>
        </p:nvSpPr>
        <p:spPr/>
        <p:txBody>
          <a:bodyPr/>
          <a:lstStyle/>
          <a:p>
            <a:r>
              <a:rPr lang="zh-CN" altLang="en-US" dirty="0"/>
              <a:t>相关的课程、书籍及会议</a:t>
            </a:r>
          </a:p>
        </p:txBody>
      </p:sp>
      <p:pic>
        <p:nvPicPr>
          <p:cNvPr id="4" name="图片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73143" y="1642629"/>
            <a:ext cx="3886762" cy="2143557"/>
          </a:xfrm>
          <a:prstGeom prst="rect">
            <a:avLst/>
          </a:prstGeom>
        </p:spPr>
      </p:pic>
      <p:pic>
        <p:nvPicPr>
          <p:cNvPr id="11" name="图片 10"/>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404139" y="4332504"/>
            <a:ext cx="1669295" cy="2095499"/>
          </a:xfrm>
          <a:prstGeom prst="rect">
            <a:avLst/>
          </a:prstGeom>
        </p:spPr>
      </p:pic>
      <p:pic>
        <p:nvPicPr>
          <p:cNvPr id="3" name="图片 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114742" y="4474668"/>
            <a:ext cx="1820431" cy="2176932"/>
          </a:xfrm>
          <a:prstGeom prst="rect">
            <a:avLst/>
          </a:prstGeom>
        </p:spPr>
      </p:pic>
      <p:pic>
        <p:nvPicPr>
          <p:cNvPr id="5" name="图片 4"/>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089140" y="1642629"/>
            <a:ext cx="3446926" cy="2143557"/>
          </a:xfrm>
          <a:prstGeom prst="rect">
            <a:avLst/>
          </a:prstGeom>
        </p:spPr>
      </p:pic>
      <p:pic>
        <p:nvPicPr>
          <p:cNvPr id="6" name="图片 5"/>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8614680" y="1089744"/>
            <a:ext cx="2927085" cy="2927085"/>
          </a:xfrm>
          <a:prstGeom prst="rect">
            <a:avLst/>
          </a:prstGeom>
        </p:spPr>
      </p:pic>
      <p:sp>
        <p:nvSpPr>
          <p:cNvPr id="12" name="矩形 11"/>
          <p:cNvSpPr/>
          <p:nvPr/>
        </p:nvSpPr>
        <p:spPr>
          <a:xfrm>
            <a:off x="3048000" y="2967335"/>
            <a:ext cx="6096000" cy="923330"/>
          </a:xfrm>
          <a:prstGeom prst="rect">
            <a:avLst/>
          </a:prstGeom>
        </p:spPr>
        <p:txBody>
          <a:bodyPr>
            <a:spAutoFit/>
          </a:bodyPr>
          <a:lstStyle/>
          <a:p>
            <a:r>
              <a:rPr lang="zh-CN" altLang="en-US" dirty="0"/>
              <a:t> </a:t>
            </a:r>
          </a:p>
          <a:p>
            <a:r>
              <a:rPr lang="zh-CN" altLang="en-US" dirty="0"/>
              <a:t/>
            </a:r>
            <a:br>
              <a:rPr lang="zh-CN" altLang="en-US" dirty="0"/>
            </a:br>
            <a:endParaRPr lang="zh-CN" altLang="en-US" dirty="0"/>
          </a:p>
        </p:txBody>
      </p:sp>
      <p:pic>
        <p:nvPicPr>
          <p:cNvPr id="110594" name="Picture 2" descr="https://timgsa.baidu.com/timg?image&amp;quality=80&amp;size=b9999_10000&amp;sec=1603120763543&amp;di=8f078f3c7bffb77b4bafe6eb9d3a5e8e&amp;imgtype=0&amp;src=http%3A%2F%2Fimg9.doubanio.com%2Fview%2Fsubject%2Fm%2Fpublic%2Fs32312905.jpg"/>
          <p:cNvPicPr>
            <a:picLocks noChangeAspect="1" noChangeArrowheads="1"/>
          </p:cNvPicPr>
          <p:nvPr/>
        </p:nvPicPr>
        <p:blipFill>
          <a:blip r:embed="rId9" cstate="print"/>
          <a:srcRect/>
          <a:stretch>
            <a:fillRect/>
          </a:stretch>
        </p:blipFill>
        <p:spPr bwMode="auto">
          <a:xfrm>
            <a:off x="1584960" y="4429437"/>
            <a:ext cx="1615440" cy="2159903"/>
          </a:xfrm>
          <a:prstGeom prst="rect">
            <a:avLst/>
          </a:prstGeom>
          <a:noFill/>
        </p:spPr>
      </p:pic>
    </p:spTree>
    <p:extLst>
      <p:ext uri="{BB962C8B-B14F-4D97-AF65-F5344CB8AC3E}">
        <p14:creationId xmlns="" xmlns:p14="http://schemas.microsoft.com/office/powerpoint/2010/main" val="3060625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2721109" y="897886"/>
            <a:ext cx="6243988" cy="3683333"/>
          </a:xfrm>
          <a:prstGeom prst="rect">
            <a:avLst/>
          </a:prstGeom>
        </p:spPr>
      </p:pic>
      <p:sp>
        <p:nvSpPr>
          <p:cNvPr id="2" name="标题 1"/>
          <p:cNvSpPr>
            <a:spLocks noGrp="1"/>
          </p:cNvSpPr>
          <p:nvPr>
            <p:ph type="title"/>
          </p:nvPr>
        </p:nvSpPr>
        <p:spPr/>
        <p:txBody>
          <a:bodyPr/>
          <a:lstStyle/>
          <a:p>
            <a:r>
              <a:rPr lang="en-US" altLang="zh-CN" dirty="0" smtClean="0"/>
              <a:t>L1 </a:t>
            </a:r>
            <a:r>
              <a:rPr lang="zh-CN" altLang="en-US" dirty="0" smtClean="0"/>
              <a:t>和</a:t>
            </a:r>
            <a:r>
              <a:rPr lang="en-US" altLang="zh-CN" dirty="0" smtClean="0"/>
              <a:t> </a:t>
            </a:r>
            <a:r>
              <a:rPr lang="en-US" altLang="zh-CN" dirty="0"/>
              <a:t>L2 </a:t>
            </a:r>
            <a:r>
              <a:rPr lang="zh-CN" altLang="en-US" dirty="0" smtClean="0"/>
              <a:t>范数的效果</a:t>
            </a:r>
            <a:endParaRPr lang="zh-CN" altLang="en-US" dirty="0"/>
          </a:p>
        </p:txBody>
      </p:sp>
      <p:sp>
        <p:nvSpPr>
          <p:cNvPr id="3" name="内容占位符 2"/>
          <p:cNvSpPr>
            <a:spLocks noGrp="1"/>
          </p:cNvSpPr>
          <p:nvPr>
            <p:ph idx="4294967295"/>
          </p:nvPr>
        </p:nvSpPr>
        <p:spPr>
          <a:xfrm>
            <a:off x="565561" y="4535489"/>
            <a:ext cx="11715339" cy="2665412"/>
          </a:xfrm>
          <a:prstGeom prst="rect">
            <a:avLst/>
          </a:prstGeom>
        </p:spPr>
        <p:txBody>
          <a:bodyPr>
            <a:normAutofit/>
          </a:bodyPr>
          <a:lstStyle/>
          <a:p>
            <a:r>
              <a:rPr lang="en-US" altLang="zh-CN" kern="1200" dirty="0">
                <a:solidFill>
                  <a:srgbClr val="09405E"/>
                </a:solidFill>
                <a:latin typeface="微软雅黑" panose="020B0503020204020204" pitchFamily="34" charset="-122"/>
                <a:ea typeface="微软雅黑" panose="020B0503020204020204" pitchFamily="34" charset="-122"/>
              </a:rPr>
              <a:t>L2</a:t>
            </a:r>
            <a:r>
              <a:rPr lang="en-US" altLang="zh-CN" kern="1200" dirty="0" smtClean="0">
                <a:solidFill>
                  <a:srgbClr val="09405E"/>
                </a:solidFill>
                <a:latin typeface="微软雅黑" panose="020B0503020204020204" pitchFamily="34" charset="-122"/>
                <a:ea typeface="微软雅黑" panose="020B0503020204020204" pitchFamily="34" charset="-122"/>
              </a:rPr>
              <a:t>:</a:t>
            </a:r>
            <a:r>
              <a:rPr lang="zh-CN" altLang="en-US" kern="1200" dirty="0" smtClean="0">
                <a:solidFill>
                  <a:srgbClr val="09405E"/>
                </a:solidFill>
                <a:latin typeface="微软雅黑" panose="020B0503020204020204" pitchFamily="34" charset="-122"/>
                <a:ea typeface="微软雅黑" panose="020B0503020204020204" pitchFamily="34" charset="-122"/>
              </a:rPr>
              <a:t>使用</a:t>
            </a:r>
            <a:r>
              <a:rPr lang="en-US" altLang="zh-CN" kern="1200" dirty="0" smtClean="0">
                <a:solidFill>
                  <a:srgbClr val="09405E"/>
                </a:solidFill>
                <a:latin typeface="微软雅黑" panose="020B0503020204020204" pitchFamily="34" charset="-122"/>
                <a:ea typeface="微软雅黑" panose="020B0503020204020204" pitchFamily="34" charset="-122"/>
              </a:rPr>
              <a:t>L2</a:t>
            </a:r>
            <a:r>
              <a:rPr lang="zh-CN" altLang="en-US" kern="1200" dirty="0" smtClean="0">
                <a:solidFill>
                  <a:srgbClr val="09405E"/>
                </a:solidFill>
                <a:latin typeface="微软雅黑" panose="020B0503020204020204" pitchFamily="34" charset="-122"/>
                <a:ea typeface="微软雅黑" panose="020B0503020204020204" pitchFamily="34" charset="-122"/>
              </a:rPr>
              <a:t>范数直接拉向原点</a:t>
            </a:r>
            <a:endParaRPr lang="en-US" altLang="zh-CN" kern="1200" dirty="0">
              <a:solidFill>
                <a:srgbClr val="09405E"/>
              </a:solidFill>
              <a:latin typeface="微软雅黑" panose="020B0503020204020204" pitchFamily="34" charset="-122"/>
              <a:ea typeface="微软雅黑" panose="020B0503020204020204" pitchFamily="34" charset="-122"/>
            </a:endParaRPr>
          </a:p>
          <a:p>
            <a:r>
              <a:rPr lang="en-US" altLang="zh-CN" kern="1200" dirty="0">
                <a:solidFill>
                  <a:srgbClr val="09405E"/>
                </a:solidFill>
                <a:latin typeface="微软雅黑" panose="020B0503020204020204" pitchFamily="34" charset="-122"/>
                <a:ea typeface="微软雅黑" panose="020B0503020204020204" pitchFamily="34" charset="-122"/>
              </a:rPr>
              <a:t>Lasso</a:t>
            </a:r>
            <a:r>
              <a:rPr lang="en-US" altLang="zh-CN" kern="1200" dirty="0" smtClean="0">
                <a:solidFill>
                  <a:srgbClr val="09405E"/>
                </a:solidFill>
                <a:latin typeface="微软雅黑" panose="020B0503020204020204" pitchFamily="34" charset="-122"/>
                <a:ea typeface="微软雅黑" panose="020B0503020204020204" pitchFamily="34" charset="-122"/>
              </a:rPr>
              <a:t>:</a:t>
            </a:r>
            <a:r>
              <a:rPr lang="zh-CN" altLang="en-US" kern="1200" dirty="0" smtClean="0">
                <a:solidFill>
                  <a:srgbClr val="09405E"/>
                </a:solidFill>
                <a:latin typeface="微软雅黑" panose="020B0503020204020204" pitchFamily="34" charset="-122"/>
                <a:ea typeface="微软雅黑" panose="020B0503020204020204" pitchFamily="34" charset="-122"/>
              </a:rPr>
              <a:t>使用</a:t>
            </a:r>
            <a:r>
              <a:rPr lang="en-US" altLang="zh-CN" kern="1200" dirty="0" smtClean="0">
                <a:solidFill>
                  <a:srgbClr val="09405E"/>
                </a:solidFill>
                <a:latin typeface="微软雅黑" panose="020B0503020204020204" pitchFamily="34" charset="-122"/>
                <a:ea typeface="微软雅黑" panose="020B0503020204020204" pitchFamily="34" charset="-122"/>
              </a:rPr>
              <a:t>L1</a:t>
            </a:r>
            <a:r>
              <a:rPr lang="zh-CN" altLang="en-US" kern="1200" dirty="0" smtClean="0">
                <a:solidFill>
                  <a:srgbClr val="09405E"/>
                </a:solidFill>
                <a:latin typeface="微软雅黑" panose="020B0503020204020204" pitchFamily="34" charset="-122"/>
                <a:ea typeface="微软雅黑" panose="020B0503020204020204" pitchFamily="34" charset="-122"/>
              </a:rPr>
              <a:t>范数会拉向坐标轴，即尝试将某些坐标设置为</a:t>
            </a:r>
            <a:r>
              <a:rPr lang="en-US" altLang="zh-CN" kern="1200" dirty="0" smtClean="0">
                <a:solidFill>
                  <a:srgbClr val="09405E"/>
                </a:solidFill>
                <a:latin typeface="微软雅黑" panose="020B0503020204020204" pitchFamily="34" charset="-122"/>
                <a:ea typeface="微软雅黑" panose="020B0503020204020204" pitchFamily="34" charset="-122"/>
              </a:rPr>
              <a:t>0.</a:t>
            </a:r>
            <a:endParaRPr lang="en-US" altLang="zh-CN" kern="1200" dirty="0">
              <a:solidFill>
                <a:srgbClr val="09405E"/>
              </a:solidFill>
              <a:latin typeface="微软雅黑" panose="020B0503020204020204" pitchFamily="34" charset="-122"/>
              <a:ea typeface="微软雅黑" panose="020B0503020204020204" pitchFamily="34" charset="-122"/>
            </a:endParaRPr>
          </a:p>
          <a:p>
            <a:r>
              <a:rPr lang="zh-CN" altLang="en-US" kern="1200" dirty="0" smtClean="0">
                <a:solidFill>
                  <a:srgbClr val="09405E"/>
                </a:solidFill>
                <a:latin typeface="微软雅黑" panose="020B0503020204020204" pitchFamily="34" charset="-122"/>
                <a:ea typeface="微软雅黑" panose="020B0503020204020204" pitchFamily="34" charset="-122"/>
              </a:rPr>
              <a:t>其它损失函数</a:t>
            </a:r>
            <a:r>
              <a:rPr lang="en-US" altLang="zh-CN" dirty="0" smtClean="0">
                <a:solidFill>
                  <a:srgbClr val="002060"/>
                </a:solidFill>
              </a:rPr>
              <a:t>: </a:t>
            </a:r>
            <a:r>
              <a:rPr lang="en-US" altLang="zh-CN" dirty="0">
                <a:solidFill>
                  <a:srgbClr val="002060"/>
                </a:solidFill>
              </a:rPr>
              <a:t>Hinge loss, Huber loss, </a:t>
            </a:r>
            <a:r>
              <a:rPr lang="en-US" altLang="zh-CN" dirty="0" err="1">
                <a:solidFill>
                  <a:srgbClr val="002060"/>
                </a:solidFill>
              </a:rPr>
              <a:t>ElasticNet</a:t>
            </a:r>
            <a:r>
              <a:rPr lang="en-US" altLang="zh-CN" dirty="0">
                <a:solidFill>
                  <a:srgbClr val="002060"/>
                </a:solidFill>
              </a:rPr>
              <a:t>, Cross-entropy, Exponential loss, quadratic loss,…</a:t>
            </a:r>
            <a:endParaRPr lang="zh-CN" altLang="en-US" dirty="0">
              <a:solidFill>
                <a:srgbClr val="002060"/>
              </a:solidFill>
            </a:endParaRPr>
          </a:p>
        </p:txBody>
      </p:sp>
    </p:spTree>
    <p:extLst>
      <p:ext uri="{BB962C8B-B14F-4D97-AF65-F5344CB8AC3E}">
        <p14:creationId xmlns="" xmlns:p14="http://schemas.microsoft.com/office/powerpoint/2010/main" val="2758504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泛化能力</a:t>
            </a:r>
            <a:endParaRPr lang="zh-CN" altLang="en-US" dirty="0"/>
          </a:p>
        </p:txBody>
      </p:sp>
      <p:sp>
        <p:nvSpPr>
          <p:cNvPr id="3" name="内容占位符 2"/>
          <p:cNvSpPr>
            <a:spLocks noGrp="1"/>
          </p:cNvSpPr>
          <p:nvPr>
            <p:ph sz="quarter" idx="10"/>
          </p:nvPr>
        </p:nvSpPr>
        <p:spPr>
          <a:xfrm>
            <a:off x="574820" y="856820"/>
            <a:ext cx="10752465" cy="5237271"/>
          </a:xfrm>
        </p:spPr>
        <p:txBody>
          <a:bodyPr/>
          <a:lstStyle/>
          <a:p>
            <a:pPr>
              <a:lnSpc>
                <a:spcPct val="120000"/>
              </a:lnSpc>
            </a:pPr>
            <a:r>
              <a:rPr lang="zh-CN" altLang="en-US" sz="3200" dirty="0" smtClean="0"/>
              <a:t>偏差</a:t>
            </a:r>
            <a:r>
              <a:rPr lang="en-US" altLang="zh-CN" sz="3200" dirty="0" smtClean="0"/>
              <a:t>-</a:t>
            </a:r>
            <a:r>
              <a:rPr lang="zh-CN" altLang="en-US" sz="3200" dirty="0" smtClean="0"/>
              <a:t>方差分解</a:t>
            </a:r>
            <a:endParaRPr lang="en-US" altLang="zh-CN" sz="3200" dirty="0" smtClean="0"/>
          </a:p>
          <a:p>
            <a:pPr>
              <a:lnSpc>
                <a:spcPct val="120000"/>
              </a:lnSpc>
              <a:buNone/>
            </a:pPr>
            <a:r>
              <a:rPr lang="en-US" altLang="zh-CN" sz="3200" i="1" dirty="0" smtClean="0">
                <a:solidFill>
                  <a:srgbClr val="FF0000"/>
                </a:solidFill>
                <a:latin typeface="Times New Roman" pitchFamily="18" charset="0"/>
                <a:cs typeface="Times New Roman" pitchFamily="18" charset="0"/>
              </a:rPr>
              <a:t> </a:t>
            </a:r>
            <a:r>
              <a:rPr lang="en-US" altLang="zh-CN" sz="3200" i="1" dirty="0" smtClean="0">
                <a:solidFill>
                  <a:srgbClr val="FF0000"/>
                </a:solidFill>
                <a:latin typeface="Times New Roman" pitchFamily="18" charset="0"/>
                <a:cs typeface="Times New Roman" pitchFamily="18" charset="0"/>
              </a:rPr>
              <a:t>                  expected loss=bias</a:t>
            </a:r>
            <a:r>
              <a:rPr lang="en-US" altLang="zh-CN" sz="3200" i="1" baseline="30000" dirty="0" smtClean="0">
                <a:solidFill>
                  <a:srgbClr val="FF0000"/>
                </a:solidFill>
                <a:latin typeface="Times New Roman" pitchFamily="18" charset="0"/>
                <a:cs typeface="Times New Roman" pitchFamily="18" charset="0"/>
              </a:rPr>
              <a:t>2</a:t>
            </a:r>
            <a:r>
              <a:rPr lang="en-US" altLang="zh-CN" sz="3200" i="1" dirty="0" smtClean="0">
                <a:solidFill>
                  <a:srgbClr val="FF0000"/>
                </a:solidFill>
                <a:latin typeface="Times New Roman" pitchFamily="18" charset="0"/>
                <a:cs typeface="Times New Roman" pitchFamily="18" charset="0"/>
              </a:rPr>
              <a:t>+variance+noise</a:t>
            </a:r>
          </a:p>
          <a:p>
            <a:pPr lvl="1">
              <a:lnSpc>
                <a:spcPct val="120000"/>
              </a:lnSpc>
            </a:pPr>
            <a:r>
              <a:rPr lang="zh-CN" altLang="en-US" dirty="0" smtClean="0"/>
              <a:t>频率学派关于模型复杂度的一种</a:t>
            </a:r>
            <a:r>
              <a:rPr lang="zh-CN" altLang="en-US" dirty="0" smtClean="0"/>
              <a:t>观点</a:t>
            </a:r>
            <a:endParaRPr lang="en-US" altLang="zh-CN" dirty="0" smtClean="0"/>
          </a:p>
          <a:p>
            <a:pPr lvl="1">
              <a:lnSpc>
                <a:spcPct val="120000"/>
              </a:lnSpc>
            </a:pPr>
            <a:r>
              <a:rPr lang="zh-CN" altLang="en-US" dirty="0" smtClean="0">
                <a:solidFill>
                  <a:srgbClr val="FF0000"/>
                </a:solidFill>
                <a:latin typeface="Times New Roman" pitchFamily="18" charset="0"/>
                <a:cs typeface="Times New Roman" pitchFamily="18" charset="0"/>
              </a:rPr>
              <a:t> 用</a:t>
            </a:r>
            <a:r>
              <a:rPr lang="en-US" altLang="zh-CN" i="1" dirty="0" err="1" smtClean="0">
                <a:solidFill>
                  <a:srgbClr val="FF0000"/>
                </a:solidFill>
                <a:latin typeface="Times New Roman" pitchFamily="18" charset="0"/>
                <a:cs typeface="Times New Roman" pitchFamily="18" charset="0"/>
              </a:rPr>
              <a:t>f</a:t>
            </a:r>
            <a:r>
              <a:rPr lang="en-US" altLang="zh-CN" baseline="-25000" dirty="0" err="1" smtClean="0">
                <a:solidFill>
                  <a:srgbClr val="FF0000"/>
                </a:solidFill>
                <a:latin typeface="Times New Roman" pitchFamily="18" charset="0"/>
                <a:cs typeface="Times New Roman" pitchFamily="18" charset="0"/>
              </a:rPr>
              <a:t>D</a:t>
            </a:r>
            <a:r>
              <a:rPr lang="en-US" altLang="zh-CN" dirty="0" smtClean="0">
                <a:solidFill>
                  <a:srgbClr val="FF0000"/>
                </a:solidFill>
                <a:latin typeface="Times New Roman" pitchFamily="18" charset="0"/>
                <a:cs typeface="Times New Roman" pitchFamily="18" charset="0"/>
              </a:rPr>
              <a:t>(</a:t>
            </a:r>
            <a:r>
              <a:rPr lang="en-US" altLang="zh-CN" i="1" dirty="0" smtClean="0">
                <a:solidFill>
                  <a:srgbClr val="FF0000"/>
                </a:solidFill>
                <a:latin typeface="Times New Roman" pitchFamily="18" charset="0"/>
                <a:cs typeface="Times New Roman" pitchFamily="18" charset="0"/>
              </a:rPr>
              <a:t>x</a:t>
            </a:r>
            <a:r>
              <a:rPr lang="en-US" altLang="zh-CN" dirty="0" smtClean="0">
                <a:solidFill>
                  <a:srgbClr val="FF0000"/>
                </a:solidFill>
                <a:latin typeface="Times New Roman" pitchFamily="18" charset="0"/>
                <a:cs typeface="Times New Roman" pitchFamily="18" charset="0"/>
              </a:rPr>
              <a:t>)</a:t>
            </a:r>
            <a:r>
              <a:rPr lang="zh-CN" altLang="en-US" dirty="0" smtClean="0">
                <a:solidFill>
                  <a:srgbClr val="FF0000"/>
                </a:solidFill>
                <a:latin typeface="Times New Roman" pitchFamily="18" charset="0"/>
                <a:cs typeface="Times New Roman" pitchFamily="18" charset="0"/>
              </a:rPr>
              <a:t>表示在数据集</a:t>
            </a:r>
            <a:r>
              <a:rPr lang="en-US" altLang="zh-CN" i="1" dirty="0" smtClean="0">
                <a:solidFill>
                  <a:srgbClr val="FF0000"/>
                </a:solidFill>
                <a:latin typeface="Times New Roman" pitchFamily="18" charset="0"/>
                <a:cs typeface="Times New Roman" pitchFamily="18" charset="0"/>
              </a:rPr>
              <a:t>D</a:t>
            </a:r>
            <a:r>
              <a:rPr lang="zh-CN" altLang="en-US" dirty="0" smtClean="0">
                <a:solidFill>
                  <a:srgbClr val="FF0000"/>
                </a:solidFill>
                <a:latin typeface="Times New Roman" pitchFamily="18" charset="0"/>
                <a:cs typeface="Times New Roman" pitchFamily="18" charset="0"/>
              </a:rPr>
              <a:t>上训练 的预测函数 </a:t>
            </a:r>
            <a:endParaRPr lang="en-US" altLang="zh-CN" dirty="0" smtClean="0">
              <a:solidFill>
                <a:srgbClr val="FF0000"/>
              </a:solidFill>
              <a:latin typeface="Times New Roman" pitchFamily="18" charset="0"/>
              <a:cs typeface="Times New Roman" pitchFamily="18" charset="0"/>
            </a:endParaRPr>
          </a:p>
          <a:p>
            <a:pPr lvl="1">
              <a:lnSpc>
                <a:spcPct val="120000"/>
              </a:lnSpc>
            </a:pPr>
            <a:r>
              <a:rPr lang="zh-CN" altLang="en-US" dirty="0" smtClean="0">
                <a:solidFill>
                  <a:srgbClr val="FF0000"/>
                </a:solidFill>
                <a:latin typeface="Times New Roman" pitchFamily="18" charset="0"/>
                <a:cs typeface="Times New Roman" pitchFamily="18" charset="0"/>
              </a:rPr>
              <a:t>用 </a:t>
            </a:r>
            <a:r>
              <a:rPr lang="en-US" altLang="zh-CN" i="1" dirty="0" smtClean="0">
                <a:solidFill>
                  <a:srgbClr val="FF0000"/>
                </a:solidFill>
                <a:latin typeface="Times New Roman" pitchFamily="18" charset="0"/>
                <a:cs typeface="Times New Roman" pitchFamily="18" charset="0"/>
              </a:rPr>
              <a:t>f</a:t>
            </a:r>
            <a:r>
              <a:rPr lang="en-US" altLang="zh-CN" dirty="0" smtClean="0">
                <a:solidFill>
                  <a:srgbClr val="FF0000"/>
                </a:solidFill>
                <a:latin typeface="Times New Roman" pitchFamily="18" charset="0"/>
                <a:cs typeface="Times New Roman" pitchFamily="18" charset="0"/>
              </a:rPr>
              <a:t>(</a:t>
            </a:r>
            <a:r>
              <a:rPr lang="en-US" altLang="zh-CN" i="1" dirty="0" smtClean="0">
                <a:solidFill>
                  <a:srgbClr val="FF0000"/>
                </a:solidFill>
                <a:latin typeface="Times New Roman" pitchFamily="18" charset="0"/>
                <a:cs typeface="Times New Roman" pitchFamily="18" charset="0"/>
              </a:rPr>
              <a:t>x</a:t>
            </a:r>
            <a:r>
              <a:rPr lang="en-US" altLang="zh-CN" dirty="0" smtClean="0">
                <a:solidFill>
                  <a:srgbClr val="FF0000"/>
                </a:solidFill>
                <a:latin typeface="Times New Roman" pitchFamily="18" charset="0"/>
                <a:cs typeface="Times New Roman" pitchFamily="18" charset="0"/>
              </a:rPr>
              <a:t>)</a:t>
            </a:r>
            <a:r>
              <a:rPr lang="zh-CN" altLang="en-US" dirty="0" smtClean="0">
                <a:solidFill>
                  <a:srgbClr val="FF0000"/>
                </a:solidFill>
                <a:latin typeface="Times New Roman" pitchFamily="18" charset="0"/>
                <a:cs typeface="Times New Roman" pitchFamily="18" charset="0"/>
              </a:rPr>
              <a:t>表示最优的函数 ，如回归问题中，</a:t>
            </a:r>
            <a:r>
              <a:rPr lang="en-US" altLang="zh-CN" i="1" dirty="0" smtClean="0">
                <a:solidFill>
                  <a:srgbClr val="FF0000"/>
                </a:solidFill>
                <a:latin typeface="Times New Roman" pitchFamily="18" charset="0"/>
                <a:cs typeface="Times New Roman" pitchFamily="18" charset="0"/>
              </a:rPr>
              <a:t> f</a:t>
            </a:r>
            <a:r>
              <a:rPr lang="en-US" altLang="zh-CN" dirty="0" smtClean="0">
                <a:solidFill>
                  <a:srgbClr val="FF0000"/>
                </a:solidFill>
                <a:latin typeface="Times New Roman" pitchFamily="18" charset="0"/>
                <a:cs typeface="Times New Roman" pitchFamily="18" charset="0"/>
              </a:rPr>
              <a:t>(</a:t>
            </a:r>
            <a:r>
              <a:rPr lang="en-US" altLang="zh-CN" i="1" dirty="0" smtClean="0">
                <a:solidFill>
                  <a:srgbClr val="FF0000"/>
                </a:solidFill>
                <a:latin typeface="Times New Roman" pitchFamily="18" charset="0"/>
                <a:cs typeface="Times New Roman" pitchFamily="18" charset="0"/>
              </a:rPr>
              <a:t>x</a:t>
            </a:r>
            <a:r>
              <a:rPr lang="en-US" altLang="zh-CN" dirty="0" smtClean="0">
                <a:solidFill>
                  <a:srgbClr val="FF0000"/>
                </a:solidFill>
                <a:latin typeface="Times New Roman" pitchFamily="18" charset="0"/>
                <a:cs typeface="Times New Roman" pitchFamily="18" charset="0"/>
              </a:rPr>
              <a:t>) </a:t>
            </a:r>
            <a:r>
              <a:rPr lang="en-US" altLang="zh-CN" dirty="0" smtClean="0">
                <a:solidFill>
                  <a:srgbClr val="FF0000"/>
                </a:solidFill>
                <a:latin typeface="Times New Roman" pitchFamily="18" charset="0"/>
                <a:cs typeface="Times New Roman" pitchFamily="18" charset="0"/>
              </a:rPr>
              <a:t>=</a:t>
            </a:r>
            <a:r>
              <a:rPr lang="en-US" altLang="zh-CN" i="1" dirty="0" smtClean="0">
                <a:solidFill>
                  <a:srgbClr val="FF0000"/>
                </a:solidFill>
                <a:latin typeface="Times New Roman" pitchFamily="18" charset="0"/>
                <a:cs typeface="Times New Roman" pitchFamily="18" charset="0"/>
              </a:rPr>
              <a:t>E(</a:t>
            </a:r>
            <a:r>
              <a:rPr lang="en-US" altLang="zh-CN" i="1" dirty="0" err="1" smtClean="0">
                <a:solidFill>
                  <a:srgbClr val="FF0000"/>
                </a:solidFill>
                <a:latin typeface="Times New Roman" pitchFamily="18" charset="0"/>
                <a:cs typeface="Times New Roman" pitchFamily="18" charset="0"/>
              </a:rPr>
              <a:t>y|x</a:t>
            </a:r>
            <a:r>
              <a:rPr lang="en-US" altLang="zh-CN" i="1" dirty="0" smtClean="0">
                <a:solidFill>
                  <a:srgbClr val="FF0000"/>
                </a:solidFill>
                <a:latin typeface="Times New Roman" pitchFamily="18" charset="0"/>
                <a:cs typeface="Times New Roman" pitchFamily="18" charset="0"/>
              </a:rPr>
              <a:t>)</a:t>
            </a:r>
          </a:p>
          <a:p>
            <a:pPr>
              <a:lnSpc>
                <a:spcPct val="120000"/>
              </a:lnSpc>
            </a:pPr>
            <a:r>
              <a:rPr lang="zh-CN" altLang="en-US" dirty="0" smtClean="0">
                <a:solidFill>
                  <a:srgbClr val="FF0000"/>
                </a:solidFill>
                <a:latin typeface="Times New Roman" pitchFamily="18" charset="0"/>
                <a:cs typeface="Times New Roman" pitchFamily="18" charset="0"/>
              </a:rPr>
              <a:t>期望损失为</a:t>
            </a:r>
            <a:endParaRPr lang="en-US" altLang="zh-CN" dirty="0" smtClean="0">
              <a:solidFill>
                <a:srgbClr val="FF0000"/>
              </a:solidFill>
              <a:latin typeface="Times New Roman" pitchFamily="18" charset="0"/>
              <a:cs typeface="Times New Roman" pitchFamily="18" charset="0"/>
            </a:endParaRPr>
          </a:p>
          <a:p>
            <a:pPr>
              <a:buNone/>
            </a:pPr>
            <a:endParaRPr lang="en-US" altLang="zh-CN" sz="3200" i="1" dirty="0" smtClean="0">
              <a:solidFill>
                <a:srgbClr val="FF0000"/>
              </a:solidFill>
              <a:latin typeface="Times New Roman" pitchFamily="18" charset="0"/>
              <a:cs typeface="Times New Roman" pitchFamily="18" charset="0"/>
            </a:endParaRPr>
          </a:p>
          <a:p>
            <a:pPr>
              <a:lnSpc>
                <a:spcPct val="114000"/>
              </a:lnSpc>
            </a:pPr>
            <a:endParaRPr lang="zh-CN" altLang="en-US" dirty="0"/>
          </a:p>
        </p:txBody>
      </p:sp>
      <p:pic>
        <p:nvPicPr>
          <p:cNvPr id="7" name="图片 6"/>
          <p:cNvPicPr>
            <a:picLocks noChangeAspect="1"/>
          </p:cNvPicPr>
          <p:nvPr/>
        </p:nvPicPr>
        <p:blipFill rotWithShape="1">
          <a:blip r:embed="rId2" cstate="print"/>
          <a:srcRect l="6671" t="4726" r="7088"/>
          <a:stretch/>
        </p:blipFill>
        <p:spPr>
          <a:xfrm>
            <a:off x="9451439" y="999883"/>
            <a:ext cx="2546252" cy="2109710"/>
          </a:xfrm>
          <a:prstGeom prst="rect">
            <a:avLst/>
          </a:prstGeom>
        </p:spPr>
      </p:pic>
      <p:pic>
        <p:nvPicPr>
          <p:cNvPr id="103426" name="Picture 2"/>
          <p:cNvPicPr>
            <a:picLocks noChangeAspect="1" noChangeArrowheads="1"/>
          </p:cNvPicPr>
          <p:nvPr/>
        </p:nvPicPr>
        <p:blipFill>
          <a:blip r:embed="rId3" cstate="print"/>
          <a:srcRect/>
          <a:stretch>
            <a:fillRect/>
          </a:stretch>
        </p:blipFill>
        <p:spPr bwMode="auto">
          <a:xfrm>
            <a:off x="1996790" y="3978420"/>
            <a:ext cx="8726630" cy="1992890"/>
          </a:xfrm>
          <a:prstGeom prst="rect">
            <a:avLst/>
          </a:prstGeom>
          <a:noFill/>
          <a:ln w="9525">
            <a:noFill/>
            <a:miter lim="800000"/>
            <a:headEnd/>
            <a:tailEnd/>
          </a:ln>
          <a:effectLst/>
        </p:spPr>
      </p:pic>
      <p:sp>
        <p:nvSpPr>
          <p:cNvPr id="10" name="文本框 7"/>
          <p:cNvSpPr txBox="1"/>
          <p:nvPr/>
        </p:nvSpPr>
        <p:spPr>
          <a:xfrm>
            <a:off x="2416631" y="6019512"/>
            <a:ext cx="1324096" cy="584775"/>
          </a:xfrm>
          <a:prstGeom prst="rect">
            <a:avLst/>
          </a:prstGeom>
          <a:noFill/>
        </p:spPr>
        <p:txBody>
          <a:bodyPr wrap="square" rtlCol="0">
            <a:spAutoFit/>
          </a:bodyPr>
          <a:lstStyle/>
          <a:p>
            <a:r>
              <a:rPr lang="en-US" altLang="zh-CN" sz="3200" i="1" dirty="0">
                <a:solidFill>
                  <a:srgbClr val="FF0000"/>
                </a:solidFill>
              </a:rPr>
              <a:t>Bias^2</a:t>
            </a:r>
            <a:endParaRPr lang="zh-CN" altLang="en-US" sz="3200" i="1" dirty="0">
              <a:solidFill>
                <a:srgbClr val="FF0000"/>
              </a:solidFill>
            </a:endParaRPr>
          </a:p>
        </p:txBody>
      </p:sp>
      <p:sp>
        <p:nvSpPr>
          <p:cNvPr id="11" name="文本框 8"/>
          <p:cNvSpPr txBox="1"/>
          <p:nvPr/>
        </p:nvSpPr>
        <p:spPr>
          <a:xfrm>
            <a:off x="4632614" y="6059271"/>
            <a:ext cx="1948296" cy="584775"/>
          </a:xfrm>
          <a:prstGeom prst="rect">
            <a:avLst/>
          </a:prstGeom>
          <a:noFill/>
        </p:spPr>
        <p:txBody>
          <a:bodyPr wrap="square" rtlCol="0">
            <a:spAutoFit/>
          </a:bodyPr>
          <a:lstStyle/>
          <a:p>
            <a:r>
              <a:rPr lang="en-US" altLang="zh-CN" sz="3200" i="1" dirty="0">
                <a:solidFill>
                  <a:srgbClr val="0070C0"/>
                </a:solidFill>
              </a:rPr>
              <a:t>Variance</a:t>
            </a:r>
            <a:endParaRPr lang="zh-CN" altLang="en-US" sz="3200" i="1" dirty="0">
              <a:solidFill>
                <a:srgbClr val="0070C0"/>
              </a:solidFill>
            </a:endParaRPr>
          </a:p>
        </p:txBody>
      </p:sp>
      <p:sp>
        <p:nvSpPr>
          <p:cNvPr id="12" name="文本框 9"/>
          <p:cNvSpPr txBox="1"/>
          <p:nvPr/>
        </p:nvSpPr>
        <p:spPr>
          <a:xfrm>
            <a:off x="8779821" y="6019511"/>
            <a:ext cx="1575460" cy="584775"/>
          </a:xfrm>
          <a:prstGeom prst="rect">
            <a:avLst/>
          </a:prstGeom>
          <a:noFill/>
        </p:spPr>
        <p:txBody>
          <a:bodyPr wrap="square" rtlCol="0">
            <a:spAutoFit/>
          </a:bodyPr>
          <a:lstStyle/>
          <a:p>
            <a:r>
              <a:rPr lang="en-US" altLang="zh-CN" sz="3200" i="1" dirty="0">
                <a:solidFill>
                  <a:srgbClr val="FFC000"/>
                </a:solidFill>
              </a:rPr>
              <a:t>Noise</a:t>
            </a:r>
            <a:endParaRPr lang="zh-CN" altLang="en-US" sz="3200" i="1" dirty="0">
              <a:solidFill>
                <a:srgbClr val="FFC000"/>
              </a:solidFill>
            </a:endParaRPr>
          </a:p>
        </p:txBody>
      </p:sp>
      <p:sp>
        <p:nvSpPr>
          <p:cNvPr id="13" name="文本框 10"/>
          <p:cNvSpPr txBox="1"/>
          <p:nvPr/>
        </p:nvSpPr>
        <p:spPr>
          <a:xfrm>
            <a:off x="166255" y="5928360"/>
            <a:ext cx="2066305" cy="923330"/>
          </a:xfrm>
          <a:prstGeom prst="rect">
            <a:avLst/>
          </a:prstGeom>
          <a:noFill/>
        </p:spPr>
        <p:txBody>
          <a:bodyPr wrap="square" rtlCol="0">
            <a:spAutoFit/>
          </a:bodyPr>
          <a:lstStyle/>
          <a:p>
            <a:r>
              <a:rPr lang="zh-CN" altLang="en-US" dirty="0" smtClean="0">
                <a:solidFill>
                  <a:srgbClr val="FF0000"/>
                </a:solidFill>
              </a:rPr>
              <a:t>度量了模型的期望预测和真实结果的偏离</a:t>
            </a:r>
            <a:r>
              <a:rPr lang="zh-CN" altLang="en-US" dirty="0" smtClean="0">
                <a:solidFill>
                  <a:srgbClr val="FF0000"/>
                </a:solidFill>
              </a:rPr>
              <a:t>程度</a:t>
            </a:r>
            <a:endParaRPr lang="zh-CN" altLang="en-US" dirty="0">
              <a:solidFill>
                <a:srgbClr val="FF0000"/>
              </a:solidFill>
            </a:endParaRPr>
          </a:p>
        </p:txBody>
      </p:sp>
      <p:sp>
        <p:nvSpPr>
          <p:cNvPr id="14" name="文本框 12"/>
          <p:cNvSpPr txBox="1"/>
          <p:nvPr/>
        </p:nvSpPr>
        <p:spPr>
          <a:xfrm>
            <a:off x="6397832" y="6200341"/>
            <a:ext cx="2363190" cy="646331"/>
          </a:xfrm>
          <a:prstGeom prst="rect">
            <a:avLst/>
          </a:prstGeom>
          <a:noFill/>
        </p:spPr>
        <p:txBody>
          <a:bodyPr wrap="square" rtlCol="0">
            <a:spAutoFit/>
          </a:bodyPr>
          <a:lstStyle/>
          <a:p>
            <a:r>
              <a:rPr lang="zh-CN" altLang="en-US" dirty="0" smtClean="0">
                <a:solidFill>
                  <a:srgbClr val="0070C0"/>
                </a:solidFill>
              </a:rPr>
              <a:t>刻画了数据扰动所造成的影响</a:t>
            </a:r>
            <a:endParaRPr lang="zh-CN" altLang="en-US" dirty="0">
              <a:solidFill>
                <a:srgbClr val="0070C0"/>
              </a:solidFill>
            </a:endParaRPr>
          </a:p>
        </p:txBody>
      </p:sp>
      <p:sp>
        <p:nvSpPr>
          <p:cNvPr id="15" name="文本框 13"/>
          <p:cNvSpPr txBox="1"/>
          <p:nvPr/>
        </p:nvSpPr>
        <p:spPr>
          <a:xfrm>
            <a:off x="9911938" y="6158778"/>
            <a:ext cx="2474026" cy="646331"/>
          </a:xfrm>
          <a:prstGeom prst="rect">
            <a:avLst/>
          </a:prstGeom>
          <a:noFill/>
        </p:spPr>
        <p:txBody>
          <a:bodyPr wrap="square" rtlCol="0">
            <a:spAutoFit/>
          </a:bodyPr>
          <a:lstStyle/>
          <a:p>
            <a:r>
              <a:rPr lang="zh-CN" altLang="en-US" dirty="0" smtClean="0">
                <a:solidFill>
                  <a:srgbClr val="FFC000"/>
                </a:solidFill>
              </a:rPr>
              <a:t>与</a:t>
            </a:r>
            <a:r>
              <a:rPr lang="en-US" altLang="zh-CN" i="1" dirty="0" smtClean="0">
                <a:solidFill>
                  <a:srgbClr val="FFC000"/>
                </a:solidFill>
              </a:rPr>
              <a:t>f</a:t>
            </a:r>
            <a:r>
              <a:rPr lang="zh-CN" altLang="en-US" dirty="0" smtClean="0">
                <a:solidFill>
                  <a:srgbClr val="FFC000"/>
                </a:solidFill>
              </a:rPr>
              <a:t>相互独立，刻画了问题的难易程度</a:t>
            </a:r>
            <a:endParaRPr lang="zh-CN" altLang="en-US" dirty="0">
              <a:solidFill>
                <a:srgbClr val="FFC000"/>
              </a:solidFill>
            </a:endParaRPr>
          </a:p>
        </p:txBody>
      </p:sp>
      <p:pic>
        <p:nvPicPr>
          <p:cNvPr id="8" name="图片 7"/>
          <p:cNvPicPr>
            <a:picLocks noChangeAspect="1"/>
          </p:cNvPicPr>
          <p:nvPr/>
        </p:nvPicPr>
        <p:blipFill rotWithShape="1">
          <a:blip r:embed="rId4" cstate="print"/>
          <a:srcRect l="8506" t="3670" r="6043"/>
          <a:stretch/>
        </p:blipFill>
        <p:spPr>
          <a:xfrm>
            <a:off x="9522236" y="3104962"/>
            <a:ext cx="2475914" cy="2093351"/>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偏差</a:t>
            </a:r>
            <a:r>
              <a:rPr lang="en-US" altLang="zh-CN" dirty="0" smtClean="0"/>
              <a:t>-</a:t>
            </a:r>
            <a:r>
              <a:rPr lang="zh-CN" altLang="en-US" dirty="0" smtClean="0"/>
              <a:t>方差分解（</a:t>
            </a:r>
            <a:r>
              <a:rPr lang="en-US" altLang="zh-CN" dirty="0" smtClean="0"/>
              <a:t>Bias-Variance Decomposition</a:t>
            </a:r>
            <a:r>
              <a:rPr lang="zh-CN" altLang="en-US" dirty="0" smtClean="0"/>
              <a:t>）</a:t>
            </a:r>
            <a:endParaRPr lang="zh-CN" altLang="en-US" dirty="0"/>
          </a:p>
        </p:txBody>
      </p:sp>
      <p:sp>
        <p:nvSpPr>
          <p:cNvPr id="7" name="内容占位符 6"/>
          <p:cNvSpPr>
            <a:spLocks noGrp="1"/>
          </p:cNvSpPr>
          <p:nvPr>
            <p:ph sz="quarter" idx="10"/>
          </p:nvPr>
        </p:nvSpPr>
        <p:spPr/>
        <p:txBody>
          <a:bodyPr/>
          <a:lstStyle/>
          <a:p>
            <a:endParaRPr lang="zh-CN" altLang="en-US" dirty="0"/>
          </a:p>
        </p:txBody>
      </p:sp>
      <p:pic>
        <p:nvPicPr>
          <p:cNvPr id="1026" name="Picture 2" descr="http://liuchengxu.org/blog-cn/assets/images/posts/bias-variance-proof.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0402" y="1025704"/>
            <a:ext cx="8594725" cy="5161294"/>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图片 3"/>
          <p:cNvPicPr>
            <a:picLocks noChangeAspect="1"/>
          </p:cNvPicPr>
          <p:nvPr/>
        </p:nvPicPr>
        <p:blipFill rotWithShape="1">
          <a:blip r:embed="rId4" cstate="print"/>
          <a:srcRect l="41250" t="39999" r="42188" b="53333"/>
          <a:stretch/>
        </p:blipFill>
        <p:spPr>
          <a:xfrm>
            <a:off x="7231062" y="1291432"/>
            <a:ext cx="4122738" cy="933450"/>
          </a:xfrm>
          <a:prstGeom prst="rect">
            <a:avLst/>
          </a:prstGeom>
        </p:spPr>
      </p:pic>
      <p:sp>
        <p:nvSpPr>
          <p:cNvPr id="6" name="圆角矩形标注 5"/>
          <p:cNvSpPr/>
          <p:nvPr/>
        </p:nvSpPr>
        <p:spPr>
          <a:xfrm>
            <a:off x="8627164" y="3538330"/>
            <a:ext cx="1166191" cy="463826"/>
          </a:xfrm>
          <a:prstGeom prst="wedgeRoundRectCallout">
            <a:avLst>
              <a:gd name="adj1" fmla="val -148107"/>
              <a:gd name="adj2" fmla="val 1392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f(x)</a:t>
            </a:r>
            <a:endParaRPr lang="zh-CN" altLang="en-US" sz="2800" dirty="0"/>
          </a:p>
        </p:txBody>
      </p:sp>
      <p:sp>
        <p:nvSpPr>
          <p:cNvPr id="8" name="TextBox 7"/>
          <p:cNvSpPr txBox="1"/>
          <p:nvPr/>
        </p:nvSpPr>
        <p:spPr>
          <a:xfrm>
            <a:off x="264160" y="6339840"/>
            <a:ext cx="7914640" cy="369332"/>
          </a:xfrm>
          <a:prstGeom prst="rect">
            <a:avLst/>
          </a:prstGeom>
          <a:noFill/>
        </p:spPr>
        <p:txBody>
          <a:bodyPr wrap="square" rtlCol="0">
            <a:spAutoFit/>
          </a:bodyPr>
          <a:lstStyle/>
          <a:p>
            <a:r>
              <a:rPr lang="zh-CN" altLang="en-US" dirty="0"/>
              <a:t>更详细的推导可参考</a:t>
            </a:r>
            <a:r>
              <a:rPr lang="en-US" altLang="zh-CN" dirty="0"/>
              <a:t>: https://zhuanlan.zhihu.com/p/141166318</a:t>
            </a:r>
            <a:endParaRPr lang="zh-CN" altLang="en-US" dirty="0"/>
          </a:p>
        </p:txBody>
      </p:sp>
    </p:spTree>
    <p:extLst>
      <p:ext uri="{BB962C8B-B14F-4D97-AF65-F5344CB8AC3E}">
        <p14:creationId xmlns="" xmlns:p14="http://schemas.microsoft.com/office/powerpoint/2010/main" val="16099293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569278" y="1046165"/>
            <a:ext cx="10752465" cy="5237271"/>
          </a:xfrm>
        </p:spPr>
        <p:txBody>
          <a:bodyPr/>
          <a:lstStyle/>
          <a:p>
            <a:pPr>
              <a:lnSpc>
                <a:spcPct val="120000"/>
              </a:lnSpc>
            </a:pPr>
            <a:r>
              <a:rPr lang="zh-CN" altLang="en-US" dirty="0" smtClean="0"/>
              <a:t>产生数据 </a:t>
            </a:r>
            <a:endParaRPr lang="en-US" altLang="zh-CN" dirty="0" smtClean="0"/>
          </a:p>
          <a:p>
            <a:pPr lvl="1">
              <a:lnSpc>
                <a:spcPct val="120000"/>
              </a:lnSpc>
            </a:pPr>
            <a:r>
              <a:rPr lang="en-US" altLang="zh-CN" dirty="0" smtClean="0"/>
              <a:t>100 </a:t>
            </a:r>
            <a:r>
              <a:rPr lang="zh-CN" altLang="en-US" dirty="0" smtClean="0"/>
              <a:t>个独立独立数据集</a:t>
            </a:r>
            <a:r>
              <a:rPr lang="en-US" altLang="zh-CN" dirty="0" smtClean="0"/>
              <a:t>     </a:t>
            </a:r>
            <a:r>
              <a:rPr lang="en-US" altLang="zh-CN" dirty="0"/>
              <a:t>,</a:t>
            </a:r>
            <a:r>
              <a:rPr lang="en-US" altLang="zh-CN" i="1" dirty="0" err="1">
                <a:latin typeface="Times New Roman" pitchFamily="18" charset="0"/>
                <a:cs typeface="Times New Roman" pitchFamily="18" charset="0"/>
              </a:rPr>
              <a:t>i</a:t>
            </a:r>
            <a:r>
              <a:rPr lang="en-US" altLang="zh-CN" dirty="0"/>
              <a:t>=1,…, 100, </a:t>
            </a:r>
            <a:r>
              <a:rPr lang="zh-CN" altLang="en-US" dirty="0" smtClean="0"/>
              <a:t>每个数据集包含由               产生的</a:t>
            </a:r>
            <a:r>
              <a:rPr lang="en-US" altLang="zh-CN" i="1" dirty="0" smtClean="0"/>
              <a:t>N</a:t>
            </a:r>
            <a:r>
              <a:rPr lang="en-US" altLang="zh-CN" dirty="0" smtClean="0"/>
              <a:t>=25</a:t>
            </a:r>
            <a:r>
              <a:rPr lang="zh-CN" altLang="en-US" dirty="0" smtClean="0"/>
              <a:t>个数据点</a:t>
            </a:r>
            <a:r>
              <a:rPr lang="en-US" altLang="zh-CN" dirty="0" smtClean="0"/>
              <a:t>,</a:t>
            </a:r>
            <a:r>
              <a:rPr lang="zh-CN" altLang="en-US" dirty="0" smtClean="0"/>
              <a:t>。</a:t>
            </a:r>
            <a:endParaRPr lang="en-US" altLang="zh-CN" dirty="0" smtClean="0"/>
          </a:p>
          <a:p>
            <a:pPr lvl="1">
              <a:lnSpc>
                <a:spcPct val="120000"/>
              </a:lnSpc>
            </a:pPr>
            <a:endParaRPr lang="en-US" altLang="zh-CN" dirty="0"/>
          </a:p>
          <a:p>
            <a:pPr>
              <a:lnSpc>
                <a:spcPct val="120000"/>
              </a:lnSpc>
            </a:pPr>
            <a:r>
              <a:rPr lang="zh-CN" altLang="en-US" dirty="0" smtClean="0"/>
              <a:t>模型</a:t>
            </a:r>
            <a:r>
              <a:rPr lang="en-US" altLang="zh-CN" dirty="0" smtClean="0"/>
              <a:t>:</a:t>
            </a:r>
            <a:endParaRPr lang="en-US" altLang="zh-CN" dirty="0"/>
          </a:p>
          <a:p>
            <a:pPr lvl="1">
              <a:lnSpc>
                <a:spcPct val="120000"/>
              </a:lnSpc>
            </a:pPr>
            <a:r>
              <a:rPr lang="zh-CN" altLang="en-US" dirty="0" smtClean="0"/>
              <a:t>利用</a:t>
            </a:r>
            <a:r>
              <a:rPr lang="en-US" altLang="zh-CN" dirty="0" smtClean="0"/>
              <a:t>24</a:t>
            </a:r>
            <a:r>
              <a:rPr lang="zh-CN" altLang="en-US" dirty="0" smtClean="0"/>
              <a:t>个高斯基函数进行线性回归</a:t>
            </a:r>
            <a:r>
              <a:rPr lang="en-US" altLang="zh-CN" dirty="0" smtClean="0"/>
              <a:t> </a:t>
            </a:r>
            <a:r>
              <a:rPr lang="en-US" altLang="zh-CN" dirty="0"/>
              <a:t>(M=25</a:t>
            </a:r>
            <a:r>
              <a:rPr lang="en-US" altLang="zh-CN" dirty="0" smtClean="0"/>
              <a:t>)</a:t>
            </a:r>
            <a:endParaRPr lang="en-US" altLang="zh-CN" dirty="0"/>
          </a:p>
          <a:p>
            <a:pPr>
              <a:lnSpc>
                <a:spcPct val="120000"/>
              </a:lnSpc>
            </a:pPr>
            <a:endParaRPr lang="en-US" altLang="zh-CN" dirty="0"/>
          </a:p>
          <a:p>
            <a:pPr>
              <a:lnSpc>
                <a:spcPct val="120000"/>
              </a:lnSpc>
            </a:pPr>
            <a:endParaRPr lang="en-US" altLang="zh-CN" dirty="0"/>
          </a:p>
          <a:p>
            <a:pPr lvl="1">
              <a:lnSpc>
                <a:spcPct val="120000"/>
              </a:lnSpc>
            </a:pPr>
            <a:r>
              <a:rPr lang="zh-CN" altLang="en-US" dirty="0" smtClean="0"/>
              <a:t>正则化的最小均方误差：</a:t>
            </a:r>
            <a:r>
              <a:rPr lang="en-US" altLang="zh-CN" dirty="0" smtClean="0"/>
              <a:t> </a:t>
            </a:r>
            <a:endParaRPr lang="zh-CN" altLang="en-US" dirty="0"/>
          </a:p>
        </p:txBody>
      </p:sp>
      <p:sp>
        <p:nvSpPr>
          <p:cNvPr id="2" name="标题 1"/>
          <p:cNvSpPr>
            <a:spLocks noGrp="1"/>
          </p:cNvSpPr>
          <p:nvPr>
            <p:ph type="title"/>
          </p:nvPr>
        </p:nvSpPr>
        <p:spPr/>
        <p:txBody>
          <a:bodyPr/>
          <a:lstStyle/>
          <a:p>
            <a:r>
              <a:rPr lang="zh-CN" altLang="en-US" dirty="0" smtClean="0"/>
              <a:t>例子：偏差</a:t>
            </a:r>
            <a:r>
              <a:rPr lang="en-US" altLang="zh-CN" dirty="0" smtClean="0"/>
              <a:t>-</a:t>
            </a:r>
            <a:r>
              <a:rPr lang="zh-CN" altLang="en-US" dirty="0" smtClean="0"/>
              <a:t>方差分解</a:t>
            </a:r>
            <a:endParaRPr lang="zh-CN" altLang="en-US" dirty="0"/>
          </a:p>
        </p:txBody>
      </p:sp>
      <p:graphicFrame>
        <p:nvGraphicFramePr>
          <p:cNvPr id="268289" name="Object 1"/>
          <p:cNvGraphicFramePr>
            <a:graphicFrameLocks noChangeAspect="1"/>
          </p:cNvGraphicFramePr>
          <p:nvPr/>
        </p:nvGraphicFramePr>
        <p:xfrm>
          <a:off x="2476780" y="1117431"/>
          <a:ext cx="2128838" cy="430212"/>
        </p:xfrm>
        <a:graphic>
          <a:graphicData uri="http://schemas.openxmlformats.org/presentationml/2006/ole">
            <p:oleObj spid="_x0000_s14343" name="Equation" r:id="rId3" imgW="24079200" imgH="4876800" progId="Equation.DSMT4">
              <p:embed/>
            </p:oleObj>
          </a:graphicData>
        </a:graphic>
      </p:graphicFrame>
      <p:graphicFrame>
        <p:nvGraphicFramePr>
          <p:cNvPr id="287747" name="Object 3"/>
          <p:cNvGraphicFramePr>
            <a:graphicFrameLocks noChangeAspect="1"/>
          </p:cNvGraphicFramePr>
          <p:nvPr/>
        </p:nvGraphicFramePr>
        <p:xfrm>
          <a:off x="4348510" y="1667156"/>
          <a:ext cx="404813" cy="482600"/>
        </p:xfrm>
        <a:graphic>
          <a:graphicData uri="http://schemas.openxmlformats.org/presentationml/2006/ole">
            <p:oleObj spid="_x0000_s14344" name="Equation" r:id="rId4" imgW="4572000" imgH="5486400" progId="Equation.DSMT4">
              <p:embed/>
            </p:oleObj>
          </a:graphicData>
        </a:graphic>
      </p:graphicFrame>
      <p:graphicFrame>
        <p:nvGraphicFramePr>
          <p:cNvPr id="287748" name="Object 4"/>
          <p:cNvGraphicFramePr>
            <a:graphicFrameLocks noChangeAspect="1"/>
          </p:cNvGraphicFramePr>
          <p:nvPr/>
        </p:nvGraphicFramePr>
        <p:xfrm>
          <a:off x="1821519" y="4151401"/>
          <a:ext cx="6827838" cy="911225"/>
        </p:xfrm>
        <a:graphic>
          <a:graphicData uri="http://schemas.openxmlformats.org/presentationml/2006/ole">
            <p:oleObj spid="_x0000_s14345" name="Equation" r:id="rId5" imgW="77114400" imgH="10363200" progId="Equation.DSMT4">
              <p:embed/>
            </p:oleObj>
          </a:graphicData>
        </a:graphic>
      </p:graphicFrame>
      <p:graphicFrame>
        <p:nvGraphicFramePr>
          <p:cNvPr id="287749" name="Object 5"/>
          <p:cNvGraphicFramePr>
            <a:graphicFrameLocks noChangeAspect="1"/>
          </p:cNvGraphicFramePr>
          <p:nvPr/>
        </p:nvGraphicFramePr>
        <p:xfrm>
          <a:off x="3024299" y="5650761"/>
          <a:ext cx="3103563" cy="911225"/>
        </p:xfrm>
        <a:graphic>
          <a:graphicData uri="http://schemas.openxmlformats.org/presentationml/2006/ole">
            <p:oleObj spid="_x0000_s14346" name="Equation" r:id="rId6" imgW="35052000" imgH="10363200" progId="Equation.DSMT4">
              <p:embed/>
            </p:oleObj>
          </a:graphicData>
        </a:graphic>
      </p:graphicFrame>
      <p:graphicFrame>
        <p:nvGraphicFramePr>
          <p:cNvPr id="287750" name="Object 6"/>
          <p:cNvGraphicFramePr>
            <a:graphicFrameLocks noChangeAspect="1"/>
          </p:cNvGraphicFramePr>
          <p:nvPr/>
        </p:nvGraphicFramePr>
        <p:xfrm>
          <a:off x="8991541" y="1695723"/>
          <a:ext cx="1245990" cy="433388"/>
        </p:xfrm>
        <a:graphic>
          <a:graphicData uri="http://schemas.openxmlformats.org/presentationml/2006/ole">
            <p:oleObj spid="_x0000_s14347" name="Equation" r:id="rId7" imgW="14020800" imgH="4876800" progId="Equation.DSMT4">
              <p:embed/>
            </p:oleObj>
          </a:graphicData>
        </a:graphic>
      </p:graphicFrame>
    </p:spTree>
    <p:extLst>
      <p:ext uri="{BB962C8B-B14F-4D97-AF65-F5344CB8AC3E}">
        <p14:creationId xmlns="" xmlns:p14="http://schemas.microsoft.com/office/powerpoint/2010/main" val="2559640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p:cNvSpPr>
            <a:spLocks noGrp="1"/>
          </p:cNvSpPr>
          <p:nvPr>
            <p:ph sz="quarter" idx="10"/>
          </p:nvPr>
        </p:nvSpPr>
        <p:spPr/>
        <p:txBody>
          <a:bodyPr/>
          <a:lstStyle/>
          <a:p>
            <a:r>
              <a:rPr lang="zh-CN" altLang="en-US" dirty="0" smtClean="0"/>
              <a:t>由正则化参数    控制的偏差和方差对模型复杂性的依赖性说明</a:t>
            </a:r>
            <a:endParaRPr lang="zh-CN" altLang="en-US" dirty="0"/>
          </a:p>
        </p:txBody>
      </p:sp>
      <p:sp>
        <p:nvSpPr>
          <p:cNvPr id="14" name="TextBox 13"/>
          <p:cNvSpPr txBox="1"/>
          <p:nvPr/>
        </p:nvSpPr>
        <p:spPr>
          <a:xfrm>
            <a:off x="180755" y="3033823"/>
            <a:ext cx="1637412" cy="2246769"/>
          </a:xfrm>
          <a:prstGeom prst="rect">
            <a:avLst/>
          </a:prstGeom>
          <a:noFill/>
        </p:spPr>
        <p:txBody>
          <a:bodyPr wrap="square" rtlCol="0">
            <a:spAutoFit/>
          </a:bodyPr>
          <a:lstStyle/>
          <a:p>
            <a:r>
              <a:rPr lang="zh-CN" altLang="en-US" sz="2800" b="1" dirty="0" smtClean="0">
                <a:solidFill>
                  <a:srgbClr val="0000FF"/>
                </a:solidFill>
              </a:rPr>
              <a:t>低方差</a:t>
            </a:r>
            <a:endParaRPr lang="en-US" altLang="zh-CN" sz="2800" b="1" dirty="0" smtClean="0">
              <a:solidFill>
                <a:srgbClr val="0000FF"/>
              </a:solidFill>
            </a:endParaRPr>
          </a:p>
          <a:p>
            <a:endParaRPr lang="en-US" altLang="zh-CN" sz="2800" b="1" dirty="0" smtClean="0">
              <a:solidFill>
                <a:srgbClr val="0000FF"/>
              </a:solidFill>
            </a:endParaRPr>
          </a:p>
          <a:p>
            <a:r>
              <a:rPr lang="zh-CN" altLang="en-US" sz="2800" b="1" dirty="0" smtClean="0">
                <a:solidFill>
                  <a:srgbClr val="0000FF"/>
                </a:solidFill>
              </a:rPr>
              <a:t>简单模型</a:t>
            </a:r>
            <a:endParaRPr lang="en-US" altLang="zh-CN" sz="2800" b="1" dirty="0" smtClean="0">
              <a:solidFill>
                <a:srgbClr val="0000FF"/>
              </a:solidFill>
            </a:endParaRPr>
          </a:p>
          <a:p>
            <a:endParaRPr lang="en-US" altLang="zh-CN" sz="2800" b="1" dirty="0" smtClean="0">
              <a:solidFill>
                <a:srgbClr val="0000FF"/>
              </a:solidFill>
            </a:endParaRPr>
          </a:p>
          <a:p>
            <a:r>
              <a:rPr lang="zh-CN" altLang="en-US" sz="2800" b="1" dirty="0" smtClean="0">
                <a:solidFill>
                  <a:srgbClr val="0000FF"/>
                </a:solidFill>
              </a:rPr>
              <a:t>高偏差</a:t>
            </a:r>
            <a:endParaRPr lang="zh-CN" altLang="en-US" sz="2800" b="1" dirty="0">
              <a:solidFill>
                <a:srgbClr val="0000FF"/>
              </a:solidFill>
            </a:endParaRPr>
          </a:p>
        </p:txBody>
      </p:sp>
      <p:sp>
        <p:nvSpPr>
          <p:cNvPr id="2" name="标题 1"/>
          <p:cNvSpPr>
            <a:spLocks noGrp="1"/>
          </p:cNvSpPr>
          <p:nvPr>
            <p:ph type="title"/>
          </p:nvPr>
        </p:nvSpPr>
        <p:spPr/>
        <p:txBody>
          <a:bodyPr/>
          <a:lstStyle/>
          <a:p>
            <a:r>
              <a:rPr lang="zh-CN" altLang="en-US" dirty="0" smtClean="0"/>
              <a:t>例子：偏差</a:t>
            </a:r>
            <a:r>
              <a:rPr lang="en-US" altLang="zh-CN" dirty="0" smtClean="0"/>
              <a:t>-</a:t>
            </a:r>
            <a:r>
              <a:rPr lang="zh-CN" altLang="en-US" dirty="0" smtClean="0"/>
              <a:t>方差分解</a:t>
            </a:r>
            <a:endParaRPr lang="zh-CN" altLang="en-US" dirty="0"/>
          </a:p>
        </p:txBody>
      </p:sp>
      <p:pic>
        <p:nvPicPr>
          <p:cNvPr id="4" name="图片 3"/>
          <p:cNvPicPr>
            <a:picLocks noChangeAspect="1"/>
          </p:cNvPicPr>
          <p:nvPr/>
        </p:nvPicPr>
        <p:blipFill>
          <a:blip r:embed="rId4" cstate="print"/>
          <a:stretch>
            <a:fillRect/>
          </a:stretch>
        </p:blipFill>
        <p:spPr>
          <a:xfrm>
            <a:off x="1748546" y="2189965"/>
            <a:ext cx="7740794" cy="4157673"/>
          </a:xfrm>
          <a:prstGeom prst="rect">
            <a:avLst/>
          </a:prstGeom>
        </p:spPr>
      </p:pic>
      <mc:AlternateContent xmlns:mc="http://schemas.openxmlformats.org/markup-compatibility/2006">
        <mc:Choice xmlns="" xmlns:a14="http://schemas.microsoft.com/office/drawing/2010/main" Requires="a14">
          <p:sp>
            <p:nvSpPr>
              <p:cNvPr id="5" name="矩形 4"/>
              <p:cNvSpPr/>
              <p:nvPr/>
            </p:nvSpPr>
            <p:spPr>
              <a:xfrm>
                <a:off x="1717598" y="2751915"/>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5" name="矩形 4"/>
              <p:cNvSpPr>
                <a:spLocks noRot="1" noChangeAspect="1" noMove="1" noResize="1" noEditPoints="1" noAdjustHandles="1" noChangeArrowheads="1" noChangeShapeType="1" noTextEdit="1"/>
              </p:cNvSpPr>
              <p:nvPr/>
            </p:nvSpPr>
            <p:spPr>
              <a:xfrm>
                <a:off x="1717598" y="2751915"/>
                <a:ext cx="287836" cy="246221"/>
              </a:xfrm>
              <a:prstGeom prst="rect">
                <a:avLst/>
              </a:prstGeom>
              <a:blipFill rotWithShape="0">
                <a:blip r:embed="rId5"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6" name="矩形 5"/>
              <p:cNvSpPr/>
              <p:nvPr/>
            </p:nvSpPr>
            <p:spPr>
              <a:xfrm>
                <a:off x="4341608" y="2749138"/>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6" name="矩形 5"/>
              <p:cNvSpPr>
                <a:spLocks noRot="1" noChangeAspect="1" noMove="1" noResize="1" noEditPoints="1" noAdjustHandles="1" noChangeArrowheads="1" noChangeShapeType="1" noTextEdit="1"/>
              </p:cNvSpPr>
              <p:nvPr/>
            </p:nvSpPr>
            <p:spPr>
              <a:xfrm>
                <a:off x="4341608" y="2749138"/>
                <a:ext cx="287836" cy="246221"/>
              </a:xfrm>
              <a:prstGeom prst="rect">
                <a:avLst/>
              </a:prstGeom>
              <a:blipFill rotWithShape="0">
                <a:blip r:embed="rId6"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7" name="矩形 6"/>
              <p:cNvSpPr/>
              <p:nvPr/>
            </p:nvSpPr>
            <p:spPr>
              <a:xfrm>
                <a:off x="6900000" y="2749138"/>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7" name="矩形 6"/>
              <p:cNvSpPr>
                <a:spLocks noRot="1" noChangeAspect="1" noMove="1" noResize="1" noEditPoints="1" noAdjustHandles="1" noChangeArrowheads="1" noChangeShapeType="1" noTextEdit="1"/>
              </p:cNvSpPr>
              <p:nvPr/>
            </p:nvSpPr>
            <p:spPr>
              <a:xfrm>
                <a:off x="6900000" y="2749138"/>
                <a:ext cx="287836" cy="246221"/>
              </a:xfrm>
              <a:prstGeom prst="rect">
                <a:avLst/>
              </a:prstGeom>
              <a:blipFill rotWithShape="0">
                <a:blip r:embed="rId6"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8" name="矩形 7"/>
              <p:cNvSpPr/>
              <p:nvPr/>
            </p:nvSpPr>
            <p:spPr>
              <a:xfrm>
                <a:off x="1783216" y="4886697"/>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8" name="矩形 7"/>
              <p:cNvSpPr>
                <a:spLocks noRot="1" noChangeAspect="1" noMove="1" noResize="1" noEditPoints="1" noAdjustHandles="1" noChangeArrowheads="1" noChangeShapeType="1" noTextEdit="1"/>
              </p:cNvSpPr>
              <p:nvPr/>
            </p:nvSpPr>
            <p:spPr>
              <a:xfrm>
                <a:off x="1783216" y="4886697"/>
                <a:ext cx="287836" cy="246221"/>
              </a:xfrm>
              <a:prstGeom prst="rect">
                <a:avLst/>
              </a:prstGeom>
              <a:blipFill rotWithShape="0">
                <a:blip r:embed="rId7"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9" name="矩形 8"/>
              <p:cNvSpPr/>
              <p:nvPr/>
            </p:nvSpPr>
            <p:spPr>
              <a:xfrm>
                <a:off x="4341608" y="4882948"/>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9" name="矩形 8"/>
              <p:cNvSpPr>
                <a:spLocks noRot="1" noChangeAspect="1" noMove="1" noResize="1" noEditPoints="1" noAdjustHandles="1" noChangeArrowheads="1" noChangeShapeType="1" noTextEdit="1"/>
              </p:cNvSpPr>
              <p:nvPr/>
            </p:nvSpPr>
            <p:spPr>
              <a:xfrm>
                <a:off x="4341608" y="4882948"/>
                <a:ext cx="287836" cy="246221"/>
              </a:xfrm>
              <a:prstGeom prst="rect">
                <a:avLst/>
              </a:prstGeom>
              <a:blipFill rotWithShape="0">
                <a:blip r:embed="rId6"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0" name="矩形 9"/>
              <p:cNvSpPr/>
              <p:nvPr/>
            </p:nvSpPr>
            <p:spPr>
              <a:xfrm>
                <a:off x="6900000" y="4882948"/>
                <a:ext cx="28783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a:latin typeface="Cambria Math" panose="02040503050406030204" pitchFamily="18" charset="0"/>
                        </a:rPr>
                        <m:t>𝑦</m:t>
                      </m:r>
                    </m:oMath>
                  </m:oMathPara>
                </a14:m>
                <a:endParaRPr lang="zh-CN" altLang="en-US" sz="1000" dirty="0"/>
              </a:p>
            </p:txBody>
          </p:sp>
        </mc:Choice>
        <mc:Fallback>
          <p:sp>
            <p:nvSpPr>
              <p:cNvPr id="10" name="矩形 9"/>
              <p:cNvSpPr>
                <a:spLocks noRot="1" noChangeAspect="1" noMove="1" noResize="1" noEditPoints="1" noAdjustHandles="1" noChangeArrowheads="1" noChangeShapeType="1" noTextEdit="1"/>
              </p:cNvSpPr>
              <p:nvPr/>
            </p:nvSpPr>
            <p:spPr>
              <a:xfrm>
                <a:off x="6900000" y="4882948"/>
                <a:ext cx="287836" cy="246221"/>
              </a:xfrm>
              <a:prstGeom prst="rect">
                <a:avLst/>
              </a:prstGeom>
              <a:blipFill rotWithShape="0">
                <a:blip r:embed="rId6" cstate="print"/>
                <a:stretch>
                  <a:fillRect/>
                </a:stretch>
              </a:blipFill>
            </p:spPr>
            <p:txBody>
              <a:bodyPr/>
              <a:lstStyle/>
              <a:p>
                <a:r>
                  <a:rPr lang="zh-CN" altLang="en-US">
                    <a:noFill/>
                  </a:rPr>
                  <a:t> </a:t>
                </a:r>
              </a:p>
            </p:txBody>
          </p:sp>
        </mc:Fallback>
      </mc:AlternateContent>
      <p:graphicFrame>
        <p:nvGraphicFramePr>
          <p:cNvPr id="267265" name="Object 1"/>
          <p:cNvGraphicFramePr>
            <a:graphicFrameLocks noChangeAspect="1"/>
          </p:cNvGraphicFramePr>
          <p:nvPr/>
        </p:nvGraphicFramePr>
        <p:xfrm>
          <a:off x="3149762" y="1137255"/>
          <a:ext cx="322263" cy="411163"/>
        </p:xfrm>
        <a:graphic>
          <a:graphicData uri="http://schemas.openxmlformats.org/presentationml/2006/ole">
            <p:oleObj spid="_x0000_s95234" name="Equation" r:id="rId8" imgW="3352800" imgH="4267200" progId="Equation.DSMT4">
              <p:embed/>
            </p:oleObj>
          </a:graphicData>
        </a:graphic>
      </p:graphicFrame>
      <p:sp>
        <p:nvSpPr>
          <p:cNvPr id="15" name="TextBox 14"/>
          <p:cNvSpPr txBox="1"/>
          <p:nvPr/>
        </p:nvSpPr>
        <p:spPr>
          <a:xfrm>
            <a:off x="9650820" y="3033823"/>
            <a:ext cx="1637412" cy="2246769"/>
          </a:xfrm>
          <a:prstGeom prst="rect">
            <a:avLst/>
          </a:prstGeom>
          <a:noFill/>
        </p:spPr>
        <p:txBody>
          <a:bodyPr wrap="square" rtlCol="0">
            <a:spAutoFit/>
          </a:bodyPr>
          <a:lstStyle/>
          <a:p>
            <a:r>
              <a:rPr lang="zh-CN" altLang="en-US" sz="2800" b="1" dirty="0" smtClean="0">
                <a:solidFill>
                  <a:srgbClr val="FF0000"/>
                </a:solidFill>
              </a:rPr>
              <a:t>高方差</a:t>
            </a:r>
            <a:endParaRPr lang="en-US" altLang="zh-CN" sz="2800" b="1" dirty="0" smtClean="0">
              <a:solidFill>
                <a:srgbClr val="FF0000"/>
              </a:solidFill>
            </a:endParaRPr>
          </a:p>
          <a:p>
            <a:endParaRPr lang="en-US" altLang="zh-CN" sz="2800" b="1" dirty="0" smtClean="0">
              <a:solidFill>
                <a:srgbClr val="FF0000"/>
              </a:solidFill>
            </a:endParaRPr>
          </a:p>
          <a:p>
            <a:r>
              <a:rPr lang="zh-CN" altLang="en-US" sz="2800" b="1" dirty="0" smtClean="0">
                <a:solidFill>
                  <a:srgbClr val="FF0000"/>
                </a:solidFill>
              </a:rPr>
              <a:t>复杂模型</a:t>
            </a:r>
            <a:endParaRPr lang="en-US" altLang="zh-CN" sz="2800" b="1" dirty="0" smtClean="0">
              <a:solidFill>
                <a:srgbClr val="FF0000"/>
              </a:solidFill>
            </a:endParaRPr>
          </a:p>
          <a:p>
            <a:endParaRPr lang="en-US" altLang="zh-CN" sz="2800" b="1" dirty="0" smtClean="0">
              <a:solidFill>
                <a:srgbClr val="FF0000"/>
              </a:solidFill>
            </a:endParaRPr>
          </a:p>
          <a:p>
            <a:r>
              <a:rPr lang="zh-CN" altLang="en-US" sz="2800" b="1" dirty="0" smtClean="0">
                <a:solidFill>
                  <a:srgbClr val="FF0000"/>
                </a:solidFill>
              </a:rPr>
              <a:t>低偏差</a:t>
            </a:r>
            <a:endParaRPr lang="zh-CN" altLang="en-US" sz="2800" b="1" dirty="0">
              <a:solidFill>
                <a:srgbClr val="FF0000"/>
              </a:solidFill>
            </a:endParaRPr>
          </a:p>
        </p:txBody>
      </p:sp>
    </p:spTree>
    <p:extLst>
      <p:ext uri="{BB962C8B-B14F-4D97-AF65-F5344CB8AC3E}">
        <p14:creationId xmlns="" xmlns:p14="http://schemas.microsoft.com/office/powerpoint/2010/main" val="3907768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偏差</a:t>
            </a:r>
            <a:r>
              <a:rPr lang="en-US" altLang="zh-CN" dirty="0" smtClean="0"/>
              <a:t>-</a:t>
            </a:r>
            <a:r>
              <a:rPr lang="zh-CN" altLang="en-US" dirty="0" smtClean="0"/>
              <a:t>方差分解</a:t>
            </a:r>
            <a:r>
              <a:rPr lang="en-US" altLang="zh-CN" dirty="0" smtClean="0"/>
              <a:t> </a:t>
            </a:r>
            <a:r>
              <a:rPr lang="zh-CN" altLang="en-US" dirty="0" smtClean="0"/>
              <a:t>与</a:t>
            </a:r>
            <a:endParaRPr lang="zh-CN" altLang="en-US" dirty="0"/>
          </a:p>
        </p:txBody>
      </p:sp>
      <p:graphicFrame>
        <p:nvGraphicFramePr>
          <p:cNvPr id="6" name="内容占位符 5"/>
          <p:cNvGraphicFramePr>
            <a:graphicFrameLocks noGrp="1" noChangeAspect="1"/>
          </p:cNvGraphicFramePr>
          <p:nvPr>
            <p:ph sz="quarter" idx="10"/>
          </p:nvPr>
        </p:nvGraphicFramePr>
        <p:xfrm>
          <a:off x="3672625" y="189536"/>
          <a:ext cx="377980" cy="481080"/>
        </p:xfrm>
        <a:graphic>
          <a:graphicData uri="http://schemas.openxmlformats.org/presentationml/2006/ole">
            <p:oleObj spid="_x0000_s16387" name="Equation" r:id="rId4" imgW="3352800" imgH="4267200" progId="Equation.DSMT4">
              <p:embed/>
            </p:oleObj>
          </a:graphicData>
        </a:graphic>
      </p:graphicFrame>
      <p:pic>
        <p:nvPicPr>
          <p:cNvPr id="7" name="图片 6"/>
          <p:cNvPicPr>
            <a:picLocks noChangeAspect="1"/>
          </p:cNvPicPr>
          <p:nvPr/>
        </p:nvPicPr>
        <p:blipFill>
          <a:blip r:embed="rId5" cstate="print"/>
          <a:stretch>
            <a:fillRect/>
          </a:stretch>
        </p:blipFill>
        <p:spPr>
          <a:xfrm>
            <a:off x="3025019" y="1331491"/>
            <a:ext cx="6141961" cy="4337521"/>
          </a:xfrm>
          <a:prstGeom prst="rect">
            <a:avLst/>
          </a:prstGeom>
        </p:spPr>
      </p:pic>
      <p:cxnSp>
        <p:nvCxnSpPr>
          <p:cNvPr id="8" name="直接箭头连接符 7"/>
          <p:cNvCxnSpPr/>
          <p:nvPr/>
        </p:nvCxnSpPr>
        <p:spPr>
          <a:xfrm flipH="1">
            <a:off x="6531429" y="2802577"/>
            <a:ext cx="2861953" cy="54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14"/>
          <p:cNvSpPr txBox="1">
            <a:spLocks noRot="1" noChangeAspect="1" noMove="1" noResize="1" noEditPoints="1" noAdjustHandles="1" noChangeArrowheads="1" noChangeShapeType="1" noTextEdit="1"/>
          </p:cNvSpPr>
          <p:nvPr/>
        </p:nvSpPr>
        <p:spPr>
          <a:xfrm>
            <a:off x="9393382" y="2220686"/>
            <a:ext cx="2660073" cy="1569660"/>
          </a:xfrm>
          <a:prstGeom prst="rect">
            <a:avLst/>
          </a:prstGeom>
          <a:blipFill rotWithShape="0">
            <a:blip r:embed="rId6" cstate="print"/>
            <a:stretch>
              <a:fillRect l="-3670" t="-3101" r="-4817"/>
            </a:stretch>
          </a:blipFill>
        </p:spPr>
        <p:txBody>
          <a:bodyPr/>
          <a:lstStyle/>
          <a:p>
            <a:r>
              <a:rPr lang="zh-CN" altLang="en-US">
                <a:noFill/>
              </a:rPr>
              <a:t> </a:t>
            </a:r>
          </a:p>
        </p:txBody>
      </p:sp>
      <p:cxnSp>
        <p:nvCxnSpPr>
          <p:cNvPr id="10" name="直接连接符 9"/>
          <p:cNvCxnSpPr/>
          <p:nvPr/>
        </p:nvCxnSpPr>
        <p:spPr>
          <a:xfrm>
            <a:off x="6531429" y="3348842"/>
            <a:ext cx="11875" cy="1377537"/>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接箭头连接符 10"/>
          <p:cNvCxnSpPr/>
          <p:nvPr/>
        </p:nvCxnSpPr>
        <p:spPr>
          <a:xfrm flipH="1" flipV="1">
            <a:off x="6567056" y="4750131"/>
            <a:ext cx="356258" cy="736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文本框 11"/>
          <p:cNvSpPr txBox="1">
            <a:spLocks noRot="1" noChangeAspect="1" noMove="1" noResize="1" noEditPoints="1" noAdjustHandles="1" noChangeArrowheads="1" noChangeShapeType="1" noTextEdit="1"/>
          </p:cNvSpPr>
          <p:nvPr/>
        </p:nvSpPr>
        <p:spPr>
          <a:xfrm>
            <a:off x="6923314" y="5392013"/>
            <a:ext cx="1289584" cy="276999"/>
          </a:xfrm>
          <a:prstGeom prst="rect">
            <a:avLst/>
          </a:prstGeom>
          <a:blipFill rotWithShape="0">
            <a:blip r:embed="rId7" cstate="print"/>
            <a:stretch>
              <a:fillRect l="-4265" r="-4265" b="-8889"/>
            </a:stretch>
          </a:blipFill>
        </p:spPr>
        <p:txBody>
          <a:bodyPr/>
          <a:lstStyle/>
          <a:p>
            <a:r>
              <a:rPr lang="zh-CN" altLang="en-US">
                <a:noFill/>
              </a:rPr>
              <a:t> </a:t>
            </a:r>
          </a:p>
        </p:txBody>
      </p:sp>
      <p:sp>
        <p:nvSpPr>
          <p:cNvPr id="15" name="矩形 14"/>
          <p:cNvSpPr/>
          <p:nvPr/>
        </p:nvSpPr>
        <p:spPr>
          <a:xfrm>
            <a:off x="1369296" y="5753617"/>
            <a:ext cx="5318583" cy="954107"/>
          </a:xfrm>
          <a:prstGeom prst="rect">
            <a:avLst/>
          </a:prstGeom>
        </p:spPr>
        <p:txBody>
          <a:bodyPr wrap="square">
            <a:spAutoFit/>
          </a:bodyPr>
          <a:lstStyle/>
          <a:p>
            <a:r>
              <a:rPr lang="zh-CN" altLang="en-US" sz="2800" b="1" dirty="0" smtClean="0">
                <a:solidFill>
                  <a:srgbClr val="00B050"/>
                </a:solidFill>
              </a:rPr>
              <a:t>较小的       值允许对噪声进行微调，从而导致较大的方差</a:t>
            </a:r>
            <a:endParaRPr lang="zh-CN" altLang="en-US" sz="2800" b="1" dirty="0">
              <a:solidFill>
                <a:srgbClr val="00B050"/>
              </a:solidFill>
            </a:endParaRPr>
          </a:p>
        </p:txBody>
      </p:sp>
      <p:graphicFrame>
        <p:nvGraphicFramePr>
          <p:cNvPr id="16388" name="Object 4"/>
          <p:cNvGraphicFramePr>
            <a:graphicFrameLocks noChangeAspect="1"/>
          </p:cNvGraphicFramePr>
          <p:nvPr/>
        </p:nvGraphicFramePr>
        <p:xfrm>
          <a:off x="2639237" y="5804343"/>
          <a:ext cx="322263" cy="411163"/>
        </p:xfrm>
        <a:graphic>
          <a:graphicData uri="http://schemas.openxmlformats.org/presentationml/2006/ole">
            <p:oleObj spid="_x0000_s16388" name="Equation" r:id="rId8" imgW="3352800" imgH="4267200" progId="Equation.DSMT4">
              <p:embed/>
            </p:oleObj>
          </a:graphicData>
        </a:graphic>
      </p:graphicFrame>
      <p:sp>
        <p:nvSpPr>
          <p:cNvPr id="16" name="矩形 15"/>
          <p:cNvSpPr/>
          <p:nvPr/>
        </p:nvSpPr>
        <p:spPr>
          <a:xfrm>
            <a:off x="7432160" y="5767794"/>
            <a:ext cx="4284920" cy="954107"/>
          </a:xfrm>
          <a:prstGeom prst="rect">
            <a:avLst/>
          </a:prstGeom>
        </p:spPr>
        <p:txBody>
          <a:bodyPr wrap="square">
            <a:spAutoFit/>
          </a:bodyPr>
          <a:lstStyle/>
          <a:p>
            <a:r>
              <a:rPr lang="zh-CN" altLang="en-US" sz="2800" b="1" dirty="0" smtClean="0">
                <a:solidFill>
                  <a:srgbClr val="C00000"/>
                </a:solidFill>
              </a:rPr>
              <a:t>大的       值将权重参数拉至零导致较大偏差</a:t>
            </a:r>
            <a:endParaRPr lang="zh-CN" altLang="en-US" sz="2800" b="1" dirty="0">
              <a:solidFill>
                <a:srgbClr val="C00000"/>
              </a:solidFill>
            </a:endParaRPr>
          </a:p>
        </p:txBody>
      </p:sp>
      <p:graphicFrame>
        <p:nvGraphicFramePr>
          <p:cNvPr id="16389" name="Object 5"/>
          <p:cNvGraphicFramePr>
            <a:graphicFrameLocks noChangeAspect="1"/>
          </p:cNvGraphicFramePr>
          <p:nvPr/>
        </p:nvGraphicFramePr>
        <p:xfrm>
          <a:off x="8384843" y="5817781"/>
          <a:ext cx="322262" cy="411163"/>
        </p:xfrm>
        <a:graphic>
          <a:graphicData uri="http://schemas.openxmlformats.org/presentationml/2006/ole">
            <p:oleObj spid="_x0000_s16389" name="Equation" r:id="rId9" imgW="3352800" imgH="4267200" progId="Equation.DSMT4">
              <p:embed/>
            </p:oleObj>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6126" y="149582"/>
            <a:ext cx="9949089" cy="548367"/>
          </a:xfrm>
        </p:spPr>
        <p:txBody>
          <a:bodyPr/>
          <a:lstStyle/>
          <a:p>
            <a:r>
              <a:rPr lang="zh-CN" altLang="en-US" sz="3200" dirty="0" smtClean="0"/>
              <a:t>偏差</a:t>
            </a:r>
            <a:r>
              <a:rPr lang="en-US" altLang="zh-CN" sz="3200" dirty="0" smtClean="0"/>
              <a:t>-</a:t>
            </a:r>
            <a:r>
              <a:rPr lang="zh-CN" altLang="en-US" sz="3200" dirty="0" smtClean="0"/>
              <a:t>方差权衡</a:t>
            </a:r>
            <a:endParaRPr lang="zh-CN" altLang="en-US" sz="3200" dirty="0"/>
          </a:p>
        </p:txBody>
      </p:sp>
      <p:sp>
        <p:nvSpPr>
          <p:cNvPr id="3" name="内容占位符 2"/>
          <p:cNvSpPr>
            <a:spLocks noGrp="1"/>
          </p:cNvSpPr>
          <p:nvPr>
            <p:ph sz="quarter" idx="10"/>
          </p:nvPr>
        </p:nvSpPr>
        <p:spPr>
          <a:xfrm>
            <a:off x="651503" y="977644"/>
            <a:ext cx="10752465" cy="5237271"/>
          </a:xfrm>
        </p:spPr>
        <p:txBody>
          <a:bodyPr/>
          <a:lstStyle/>
          <a:p>
            <a:pPr>
              <a:lnSpc>
                <a:spcPct val="150000"/>
              </a:lnSpc>
            </a:pPr>
            <a:r>
              <a:rPr lang="zh-CN" altLang="en-US" dirty="0" smtClean="0"/>
              <a:t>对模型复杂度问题的深刻理解 。</a:t>
            </a:r>
            <a:endParaRPr lang="en-US" altLang="zh-CN" dirty="0"/>
          </a:p>
          <a:p>
            <a:pPr lvl="1">
              <a:lnSpc>
                <a:spcPct val="150000"/>
              </a:lnSpc>
            </a:pPr>
            <a:r>
              <a:rPr lang="zh-CN" altLang="en-US" dirty="0" smtClean="0"/>
              <a:t>非常灵活的模型具有低偏差和高方差。</a:t>
            </a:r>
            <a:endParaRPr lang="en-US" altLang="zh-CN" dirty="0" smtClean="0"/>
          </a:p>
          <a:p>
            <a:pPr lvl="1">
              <a:lnSpc>
                <a:spcPct val="150000"/>
              </a:lnSpc>
            </a:pPr>
            <a:r>
              <a:rPr lang="zh-CN" altLang="en-US" dirty="0" smtClean="0"/>
              <a:t>相对刚性的模型有大的偏差和低的方差。</a:t>
            </a:r>
            <a:endParaRPr lang="en-US" altLang="zh-CN" dirty="0"/>
          </a:p>
          <a:p>
            <a:pPr lvl="1">
              <a:lnSpc>
                <a:spcPct val="150000"/>
              </a:lnSpc>
            </a:pPr>
            <a:r>
              <a:rPr lang="zh-CN" altLang="en-US" dirty="0" smtClean="0"/>
              <a:t>具有最佳预测能力的模型是导致偏差和方差之间最佳平衡的模型。</a:t>
            </a:r>
            <a:endParaRPr lang="en-US" altLang="zh-CN" dirty="0"/>
          </a:p>
          <a:p>
            <a:pPr>
              <a:lnSpc>
                <a:spcPct val="150000"/>
              </a:lnSpc>
            </a:pPr>
            <a:r>
              <a:rPr lang="zh-CN" altLang="en-US" dirty="0" smtClean="0"/>
              <a:t>偏差</a:t>
            </a:r>
            <a:r>
              <a:rPr lang="en-US" altLang="zh-CN" dirty="0" smtClean="0"/>
              <a:t>-</a:t>
            </a:r>
            <a:r>
              <a:rPr lang="zh-CN" altLang="en-US" dirty="0" smtClean="0"/>
              <a:t>方差分解的实际应用价值有限。</a:t>
            </a:r>
            <a:endParaRPr lang="en-US" altLang="zh-CN" dirty="0"/>
          </a:p>
          <a:p>
            <a:pPr lvl="1">
              <a:lnSpc>
                <a:spcPct val="150000"/>
              </a:lnSpc>
            </a:pPr>
            <a:r>
              <a:rPr lang="zh-CN" altLang="en-US" dirty="0" smtClean="0"/>
              <a:t>偏差和方差无法计算，因为它依赖于了解</a:t>
            </a:r>
            <a:r>
              <a:rPr lang="en-US" altLang="zh-CN" dirty="0" smtClean="0"/>
              <a:t>x</a:t>
            </a:r>
            <a:r>
              <a:rPr lang="zh-CN" altLang="en-US" dirty="0" smtClean="0"/>
              <a:t>和</a:t>
            </a:r>
            <a:r>
              <a:rPr lang="en-US" altLang="zh-CN" dirty="0" smtClean="0"/>
              <a:t>y</a:t>
            </a:r>
            <a:r>
              <a:rPr lang="zh-CN" altLang="en-US" dirty="0" smtClean="0"/>
              <a:t>的真实分布。</a:t>
            </a:r>
            <a:endParaRPr lang="en-US" altLang="zh-CN" i="1" dirty="0">
              <a:latin typeface="Times New Roman" pitchFamily="18" charset="0"/>
              <a:cs typeface="Times New Roman" pitchFamily="18" charset="0"/>
            </a:endParaRPr>
          </a:p>
          <a:p>
            <a:pPr lvl="1">
              <a:lnSpc>
                <a:spcPct val="150000"/>
              </a:lnSpc>
            </a:pPr>
            <a:r>
              <a:rPr lang="zh-CN" altLang="en-US" dirty="0" smtClean="0"/>
              <a:t>偏差</a:t>
            </a:r>
            <a:r>
              <a:rPr lang="en-US" altLang="zh-CN" dirty="0" smtClean="0"/>
              <a:t>-</a:t>
            </a:r>
            <a:r>
              <a:rPr lang="zh-CN" altLang="en-US" dirty="0" smtClean="0"/>
              <a:t>方差分解基于数据集集合的平均值，而实际上我们只有单个观测数据集。</a:t>
            </a:r>
            <a:endParaRPr lang="zh-CN" altLang="en-US" dirty="0"/>
          </a:p>
        </p:txBody>
      </p:sp>
    </p:spTree>
    <p:extLst>
      <p:ext uri="{BB962C8B-B14F-4D97-AF65-F5344CB8AC3E}">
        <p14:creationId xmlns="" xmlns:p14="http://schemas.microsoft.com/office/powerpoint/2010/main" val="3861097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问题</a:t>
            </a:r>
            <a:endParaRPr lang="zh-CN" altLang="en-US" sz="3600" dirty="0"/>
          </a:p>
        </p:txBody>
      </p:sp>
      <p:sp>
        <p:nvSpPr>
          <p:cNvPr id="3" name="内容占位符 2"/>
          <p:cNvSpPr>
            <a:spLocks noGrp="1"/>
          </p:cNvSpPr>
          <p:nvPr>
            <p:ph sz="quarter" idx="10"/>
          </p:nvPr>
        </p:nvSpPr>
        <p:spPr>
          <a:xfrm>
            <a:off x="630238" y="1137826"/>
            <a:ext cx="10752465" cy="5237271"/>
          </a:xfrm>
        </p:spPr>
        <p:txBody>
          <a:bodyPr>
            <a:normAutofit/>
          </a:bodyPr>
          <a:lstStyle/>
          <a:p>
            <a:pPr>
              <a:lnSpc>
                <a:spcPct val="140000"/>
              </a:lnSpc>
            </a:pPr>
            <a:r>
              <a:rPr lang="zh-CN" altLang="en-US" sz="3200" dirty="0" smtClean="0"/>
              <a:t>如何解释统计学习理论中的偏差</a:t>
            </a:r>
            <a:r>
              <a:rPr lang="en-US" altLang="zh-CN" sz="3200" dirty="0" smtClean="0"/>
              <a:t>-</a:t>
            </a:r>
            <a:r>
              <a:rPr lang="zh-CN" altLang="en-US" sz="3200" dirty="0" smtClean="0"/>
              <a:t>方差权衡</a:t>
            </a:r>
            <a:r>
              <a:rPr lang="en-US" altLang="zh-CN" sz="3200" dirty="0" smtClean="0"/>
              <a:t>?</a:t>
            </a:r>
            <a:endParaRPr lang="en-US" altLang="zh-CN" sz="3200" dirty="0"/>
          </a:p>
          <a:p>
            <a:pPr>
              <a:lnSpc>
                <a:spcPct val="140000"/>
              </a:lnSpc>
            </a:pPr>
            <a:r>
              <a:rPr lang="zh-CN" altLang="en-US" sz="3200" dirty="0" smtClean="0"/>
              <a:t>如何将训练误差与泛化误差联系起来</a:t>
            </a:r>
            <a:r>
              <a:rPr lang="en-US" altLang="zh-CN" sz="3200" dirty="0" smtClean="0"/>
              <a:t>?</a:t>
            </a:r>
            <a:endParaRPr lang="en-US" altLang="zh-CN" sz="3200" dirty="0"/>
          </a:p>
          <a:p>
            <a:pPr lvl="1">
              <a:lnSpc>
                <a:spcPct val="140000"/>
              </a:lnSpc>
            </a:pPr>
            <a:r>
              <a:rPr lang="zh-CN" altLang="en-US" sz="2800" dirty="0" smtClean="0"/>
              <a:t>我们关心泛化误差，但我们将模型拟合到训练集。</a:t>
            </a:r>
            <a:endParaRPr lang="en-US" altLang="zh-CN" sz="2800" dirty="0"/>
          </a:p>
          <a:p>
            <a:pPr lvl="1">
              <a:lnSpc>
                <a:spcPct val="140000"/>
              </a:lnSpc>
            </a:pPr>
            <a:r>
              <a:rPr lang="zh-CN" altLang="en-US" sz="2800" dirty="0" smtClean="0"/>
              <a:t>目的是估计泛化误差和训练误差的差异。</a:t>
            </a:r>
            <a:endParaRPr lang="en-US" altLang="zh-CN" sz="2800" dirty="0"/>
          </a:p>
          <a:p>
            <a:pPr>
              <a:lnSpc>
                <a:spcPct val="140000"/>
              </a:lnSpc>
            </a:pPr>
            <a:r>
              <a:rPr lang="zh-CN" altLang="en-US" sz="3200" dirty="0" smtClean="0"/>
              <a:t>与一类中可能的最佳预测规则相比，学习算法有多好</a:t>
            </a:r>
            <a:r>
              <a:rPr lang="en-US" altLang="zh-CN" sz="3200" dirty="0" smtClean="0"/>
              <a:t>?</a:t>
            </a:r>
            <a:endParaRPr lang="en-US" altLang="zh-CN" sz="3200" dirty="0"/>
          </a:p>
          <a:p>
            <a:pPr>
              <a:lnSpc>
                <a:spcPct val="140000"/>
              </a:lnSpc>
            </a:pPr>
            <a:r>
              <a:rPr lang="zh-CN" altLang="en-US" sz="3200" dirty="0" smtClean="0"/>
              <a:t>是否存在某些条件，在这些条件下我们可以证明学习算法能够很好地工作</a:t>
            </a:r>
            <a:r>
              <a:rPr lang="en-US" altLang="zh-CN" sz="3200" dirty="0" smtClean="0"/>
              <a:t>?</a:t>
            </a:r>
            <a:endParaRPr lang="en-US" altLang="zh-CN" sz="3200" dirty="0"/>
          </a:p>
        </p:txBody>
      </p:sp>
    </p:spTree>
    <p:extLst>
      <p:ext uri="{BB962C8B-B14F-4D97-AF65-F5344CB8AC3E}">
        <p14:creationId xmlns="" xmlns:p14="http://schemas.microsoft.com/office/powerpoint/2010/main" val="1115961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9288" y="149584"/>
            <a:ext cx="9949089" cy="548367"/>
          </a:xfrm>
        </p:spPr>
        <p:txBody>
          <a:bodyPr/>
          <a:lstStyle/>
          <a:p>
            <a:r>
              <a:rPr lang="zh-CN" altLang="en-US" sz="3200" dirty="0" smtClean="0"/>
              <a:t>统计学习理论</a:t>
            </a:r>
            <a:endParaRPr lang="zh-CN" altLang="en-US" sz="3200" dirty="0"/>
          </a:p>
        </p:txBody>
      </p:sp>
      <p:sp>
        <p:nvSpPr>
          <p:cNvPr id="3" name="内容占位符 2"/>
          <p:cNvSpPr>
            <a:spLocks noGrp="1"/>
          </p:cNvSpPr>
          <p:nvPr>
            <p:ph sz="quarter" idx="10"/>
          </p:nvPr>
        </p:nvSpPr>
        <p:spPr>
          <a:xfrm>
            <a:off x="513275" y="1083967"/>
            <a:ext cx="11108106" cy="5237271"/>
          </a:xfrm>
        </p:spPr>
        <p:txBody>
          <a:bodyPr/>
          <a:lstStyle/>
          <a:p>
            <a:r>
              <a:rPr lang="zh-CN" altLang="en-US" sz="3200" dirty="0" smtClean="0"/>
              <a:t>二</a:t>
            </a:r>
            <a:r>
              <a:rPr lang="zh-CN" altLang="en-US" sz="3200" dirty="0" smtClean="0"/>
              <a:t>分类</a:t>
            </a:r>
            <a:r>
              <a:rPr lang="zh-CN" altLang="en-US" sz="3200" dirty="0" smtClean="0"/>
              <a:t>问题</a:t>
            </a:r>
            <a:r>
              <a:rPr lang="zh-CN" altLang="en-US" sz="3200" dirty="0" smtClean="0"/>
              <a:t> </a:t>
            </a:r>
            <a:r>
              <a:rPr lang="zh-CN" altLang="en-US" sz="3200" dirty="0" smtClean="0"/>
              <a:t>泛化分析</a:t>
            </a:r>
            <a:endParaRPr lang="en-US" altLang="zh-CN" sz="3200" dirty="0" smtClean="0"/>
          </a:p>
          <a:p>
            <a:pPr lvl="1"/>
            <a:r>
              <a:rPr lang="zh-CN" altLang="en-US" sz="2800" dirty="0" smtClean="0"/>
              <a:t>泛化误差</a:t>
            </a:r>
            <a:r>
              <a:rPr lang="en-US" altLang="zh-CN" sz="2800" dirty="0" smtClean="0"/>
              <a:t>:</a:t>
            </a:r>
          </a:p>
          <a:p>
            <a:pPr lvl="1"/>
            <a:endParaRPr lang="en-US" altLang="zh-CN" sz="2800" dirty="0" smtClean="0"/>
          </a:p>
          <a:p>
            <a:pPr lvl="1"/>
            <a:endParaRPr lang="en-US" altLang="zh-CN" sz="2800" dirty="0" smtClean="0"/>
          </a:p>
          <a:p>
            <a:pPr lvl="1"/>
            <a:r>
              <a:rPr lang="zh-CN" altLang="en-US" sz="2800" dirty="0" smtClean="0"/>
              <a:t>训练误差</a:t>
            </a:r>
            <a:r>
              <a:rPr lang="en-US" altLang="zh-CN" sz="2800" dirty="0" smtClean="0"/>
              <a:t>:</a:t>
            </a:r>
          </a:p>
          <a:p>
            <a:pPr lvl="1"/>
            <a:endParaRPr lang="en-US" altLang="zh-CN" sz="2800" dirty="0" smtClean="0"/>
          </a:p>
          <a:p>
            <a:pPr lvl="1"/>
            <a:endParaRPr lang="en-US" altLang="zh-CN" sz="2800" dirty="0" smtClean="0"/>
          </a:p>
          <a:p>
            <a:pPr lvl="1"/>
            <a:r>
              <a:rPr lang="en-US" altLang="zh-CN" sz="2800" dirty="0" smtClean="0"/>
              <a:t>ERM </a:t>
            </a:r>
            <a:r>
              <a:rPr lang="zh-CN" altLang="en-US" sz="2800" dirty="0" smtClean="0"/>
              <a:t>选择使训练误差最小的假设</a:t>
            </a:r>
            <a:endParaRPr lang="en-US" altLang="zh-CN" sz="2800" dirty="0" smtClean="0"/>
          </a:p>
          <a:p>
            <a:pPr lvl="1"/>
            <a:endParaRPr lang="en-US" altLang="zh-CN" sz="2800" dirty="0" smtClean="0"/>
          </a:p>
          <a:p>
            <a:pPr lvl="1"/>
            <a:endParaRPr lang="en-US" altLang="zh-CN" sz="2800" dirty="0" smtClean="0">
              <a:solidFill>
                <a:srgbClr val="FF0000"/>
              </a:solidFill>
            </a:endParaRPr>
          </a:p>
          <a:p>
            <a:pPr lvl="1"/>
            <a:r>
              <a:rPr lang="zh-CN" altLang="en-US" sz="2800" dirty="0" smtClean="0">
                <a:solidFill>
                  <a:srgbClr val="FF0000"/>
                </a:solidFill>
              </a:rPr>
              <a:t>      的泛化误差怎么样？训练误差与泛化误差之间存在什么关系？</a:t>
            </a:r>
            <a:endParaRPr lang="zh-CN" altLang="en-US" sz="2800" dirty="0">
              <a:solidFill>
                <a:srgbClr val="FF0000"/>
              </a:solidFill>
            </a:endParaRPr>
          </a:p>
        </p:txBody>
      </p:sp>
      <p:graphicFrame>
        <p:nvGraphicFramePr>
          <p:cNvPr id="4" name="对象 3"/>
          <p:cNvGraphicFramePr>
            <a:graphicFrameLocks noChangeAspect="1"/>
          </p:cNvGraphicFramePr>
          <p:nvPr/>
        </p:nvGraphicFramePr>
        <p:xfrm>
          <a:off x="2839011" y="2052793"/>
          <a:ext cx="4209636" cy="694373"/>
        </p:xfrm>
        <a:graphic>
          <a:graphicData uri="http://schemas.openxmlformats.org/presentationml/2006/ole">
            <p:oleObj spid="_x0000_s96258" name="Equation" r:id="rId3" imgW="1231560" imgH="203040" progId="Equation.DSMT4">
              <p:embed/>
            </p:oleObj>
          </a:graphicData>
        </a:graphic>
      </p:graphicFrame>
      <p:graphicFrame>
        <p:nvGraphicFramePr>
          <p:cNvPr id="355331" name="Object 3"/>
          <p:cNvGraphicFramePr>
            <a:graphicFrameLocks noChangeAspect="1"/>
          </p:cNvGraphicFramePr>
          <p:nvPr/>
        </p:nvGraphicFramePr>
        <p:xfrm>
          <a:off x="3307753" y="3135128"/>
          <a:ext cx="2735262" cy="1039813"/>
        </p:xfrm>
        <a:graphic>
          <a:graphicData uri="http://schemas.openxmlformats.org/presentationml/2006/ole">
            <p:oleObj spid="_x0000_s96259" name="Equation" r:id="rId4" imgW="799920" imgH="304560" progId="Equation.DSMT4">
              <p:embed/>
            </p:oleObj>
          </a:graphicData>
        </a:graphic>
      </p:graphicFrame>
      <p:pic>
        <p:nvPicPr>
          <p:cNvPr id="355334" name="Picture 6"/>
          <p:cNvPicPr>
            <a:picLocks noChangeAspect="1" noChangeArrowheads="1"/>
          </p:cNvPicPr>
          <p:nvPr/>
        </p:nvPicPr>
        <p:blipFill>
          <a:blip r:embed="rId5" cstate="print"/>
          <a:srcRect t="6219" b="7811"/>
          <a:stretch>
            <a:fillRect/>
          </a:stretch>
        </p:blipFill>
        <p:spPr bwMode="auto">
          <a:xfrm>
            <a:off x="3760877" y="5005099"/>
            <a:ext cx="5657850" cy="548640"/>
          </a:xfrm>
          <a:prstGeom prst="rect">
            <a:avLst/>
          </a:prstGeom>
          <a:noFill/>
          <a:ln w="9525">
            <a:noFill/>
            <a:miter lim="800000"/>
            <a:headEnd/>
            <a:tailEnd/>
          </a:ln>
          <a:effectLst/>
        </p:spPr>
      </p:pic>
      <p:pic>
        <p:nvPicPr>
          <p:cNvPr id="355335" name="Picture 7"/>
          <p:cNvPicPr>
            <a:picLocks noChangeAspect="1" noChangeArrowheads="1"/>
          </p:cNvPicPr>
          <p:nvPr/>
        </p:nvPicPr>
        <p:blipFill>
          <a:blip r:embed="rId6" cstate="print"/>
          <a:srcRect/>
          <a:stretch>
            <a:fillRect/>
          </a:stretch>
        </p:blipFill>
        <p:spPr bwMode="auto">
          <a:xfrm>
            <a:off x="1426056" y="5584142"/>
            <a:ext cx="276225" cy="476250"/>
          </a:xfrm>
          <a:prstGeom prst="rect">
            <a:avLst/>
          </a:prstGeom>
          <a:noFill/>
          <a:ln w="9525">
            <a:noFill/>
            <a:miter lim="800000"/>
            <a:headEnd/>
            <a:tailEnd/>
          </a:ln>
          <a:effectLst/>
        </p:spPr>
      </p:pic>
      <p:pic>
        <p:nvPicPr>
          <p:cNvPr id="355336" name="Picture 8"/>
          <p:cNvPicPr>
            <a:picLocks noChangeAspect="1" noChangeArrowheads="1"/>
          </p:cNvPicPr>
          <p:nvPr/>
        </p:nvPicPr>
        <p:blipFill>
          <a:blip r:embed="rId7" cstate="print"/>
          <a:srcRect/>
          <a:stretch>
            <a:fillRect/>
          </a:stretch>
        </p:blipFill>
        <p:spPr bwMode="auto">
          <a:xfrm>
            <a:off x="6337589" y="4223416"/>
            <a:ext cx="276225" cy="4762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55600" y="1015685"/>
            <a:ext cx="11643360" cy="5237271"/>
          </a:xfrm>
        </p:spPr>
        <p:txBody>
          <a:bodyPr/>
          <a:lstStyle/>
          <a:p>
            <a:pPr>
              <a:lnSpc>
                <a:spcPct val="114000"/>
              </a:lnSpc>
            </a:pPr>
            <a:r>
              <a:rPr lang="zh-CN" altLang="en-US" sz="3200" dirty="0" smtClean="0"/>
              <a:t>定理</a:t>
            </a:r>
            <a:endParaRPr lang="en-US" altLang="zh-CN" sz="3200" dirty="0"/>
          </a:p>
          <a:p>
            <a:pPr>
              <a:lnSpc>
                <a:spcPct val="114000"/>
              </a:lnSpc>
            </a:pPr>
            <a:endParaRPr lang="en-US" altLang="zh-CN" sz="2400" dirty="0"/>
          </a:p>
          <a:p>
            <a:pPr>
              <a:lnSpc>
                <a:spcPct val="114000"/>
              </a:lnSpc>
            </a:pPr>
            <a:endParaRPr lang="en-US" altLang="zh-CN" sz="2400" dirty="0"/>
          </a:p>
          <a:p>
            <a:pPr>
              <a:lnSpc>
                <a:spcPct val="114000"/>
              </a:lnSpc>
            </a:pPr>
            <a:endParaRPr lang="en-US" altLang="zh-CN" sz="2400" dirty="0"/>
          </a:p>
          <a:p>
            <a:pPr>
              <a:lnSpc>
                <a:spcPct val="114000"/>
              </a:lnSpc>
            </a:pPr>
            <a:endParaRPr lang="en-US" altLang="zh-CN" sz="2400" dirty="0"/>
          </a:p>
          <a:p>
            <a:pPr>
              <a:lnSpc>
                <a:spcPct val="114000"/>
              </a:lnSpc>
            </a:pPr>
            <a:endParaRPr lang="en-US" altLang="zh-CN" sz="2400" dirty="0"/>
          </a:p>
          <a:p>
            <a:pPr>
              <a:lnSpc>
                <a:spcPct val="114000"/>
              </a:lnSpc>
            </a:pPr>
            <a:endParaRPr lang="en-US" altLang="zh-CN" sz="2400" dirty="0"/>
          </a:p>
          <a:p>
            <a:pPr>
              <a:lnSpc>
                <a:spcPct val="150000"/>
              </a:lnSpc>
            </a:pPr>
            <a:r>
              <a:rPr lang="zh-CN" altLang="en-US" sz="2400" dirty="0" smtClean="0"/>
              <a:t>假定我们把假设空间     换为更大的假设空间 ，即             </a:t>
            </a:r>
            <a:r>
              <a:rPr lang="en-US" altLang="zh-CN" sz="2400" dirty="0" smtClean="0"/>
              <a:t>, </a:t>
            </a:r>
            <a:r>
              <a:rPr lang="zh-CN" altLang="en-US" sz="2400" dirty="0" smtClean="0"/>
              <a:t>那么第一项减小，偏差降低。</a:t>
            </a:r>
            <a:endParaRPr lang="en-US" altLang="zh-CN" sz="2400" dirty="0"/>
          </a:p>
          <a:p>
            <a:pPr>
              <a:lnSpc>
                <a:spcPct val="150000"/>
              </a:lnSpc>
            </a:pPr>
            <a:r>
              <a:rPr lang="zh-CN" altLang="en-US" sz="2400" dirty="0" smtClean="0"/>
              <a:t>当</a:t>
            </a:r>
            <a:r>
              <a:rPr lang="en-US" altLang="zh-CN" sz="2400" i="1" dirty="0" smtClean="0"/>
              <a:t>k</a:t>
            </a:r>
            <a:r>
              <a:rPr lang="zh-CN" altLang="en-US" sz="2400" dirty="0" smtClean="0"/>
              <a:t>增加时，第二项增大。方差增加。</a:t>
            </a:r>
            <a:endParaRPr lang="en-US" altLang="zh-CN" sz="2400" dirty="0"/>
          </a:p>
          <a:p>
            <a:pPr>
              <a:lnSpc>
                <a:spcPct val="150000"/>
              </a:lnSpc>
            </a:pPr>
            <a:r>
              <a:rPr lang="zh-CN" altLang="en-US" sz="2400" dirty="0" smtClean="0"/>
              <a:t>假设空间为</a:t>
            </a:r>
            <a:r>
              <a:rPr lang="zh-CN" altLang="en-US" sz="2400" dirty="0" smtClean="0"/>
              <a:t>无限</a:t>
            </a:r>
            <a:r>
              <a:rPr lang="zh-CN" altLang="en-US" sz="2400" dirty="0" smtClean="0"/>
              <a:t>情形：</a:t>
            </a:r>
            <a:r>
              <a:rPr lang="en-US" altLang="zh-CN" sz="2400" dirty="0" smtClean="0"/>
              <a:t>VC</a:t>
            </a:r>
            <a:r>
              <a:rPr lang="zh-CN" altLang="en-US" sz="2400" dirty="0" smtClean="0"/>
              <a:t>维，增长函数，打散函数</a:t>
            </a:r>
            <a:endParaRPr lang="en-US" altLang="zh-CN" sz="2400" dirty="0"/>
          </a:p>
          <a:p>
            <a:endParaRPr lang="zh-CN" altLang="en-US" sz="2400" dirty="0"/>
          </a:p>
        </p:txBody>
      </p:sp>
      <p:sp>
        <p:nvSpPr>
          <p:cNvPr id="2" name="标题 1"/>
          <p:cNvSpPr>
            <a:spLocks noGrp="1"/>
          </p:cNvSpPr>
          <p:nvPr>
            <p:ph type="title"/>
          </p:nvPr>
        </p:nvSpPr>
        <p:spPr/>
        <p:txBody>
          <a:bodyPr/>
          <a:lstStyle/>
          <a:p>
            <a:r>
              <a:rPr lang="zh-CN" altLang="en-US" dirty="0" smtClean="0"/>
              <a:t>泛化误差上界</a:t>
            </a:r>
            <a:endParaRPr lang="zh-CN" altLang="en-US" dirty="0"/>
          </a:p>
        </p:txBody>
      </p:sp>
      <p:pic>
        <p:nvPicPr>
          <p:cNvPr id="301059" name="Picture 3"/>
          <p:cNvPicPr>
            <a:picLocks noChangeAspect="1" noChangeArrowheads="1"/>
          </p:cNvPicPr>
          <p:nvPr/>
        </p:nvPicPr>
        <p:blipFill>
          <a:blip r:embed="rId4" cstate="print"/>
          <a:srcRect/>
          <a:stretch>
            <a:fillRect/>
          </a:stretch>
        </p:blipFill>
        <p:spPr bwMode="auto">
          <a:xfrm>
            <a:off x="3632302" y="4289965"/>
            <a:ext cx="247650" cy="314325"/>
          </a:xfrm>
          <a:prstGeom prst="rect">
            <a:avLst/>
          </a:prstGeom>
          <a:noFill/>
          <a:ln w="9525">
            <a:noFill/>
            <a:miter lim="800000"/>
            <a:headEnd/>
            <a:tailEnd/>
          </a:ln>
          <a:effectLst/>
        </p:spPr>
      </p:pic>
      <p:pic>
        <p:nvPicPr>
          <p:cNvPr id="301060" name="Picture 4"/>
          <p:cNvPicPr>
            <a:picLocks noChangeAspect="1" noChangeArrowheads="1"/>
          </p:cNvPicPr>
          <p:nvPr/>
        </p:nvPicPr>
        <p:blipFill>
          <a:blip r:embed="rId5" cstate="print"/>
          <a:srcRect/>
          <a:stretch>
            <a:fillRect/>
          </a:stretch>
        </p:blipFill>
        <p:spPr bwMode="auto">
          <a:xfrm>
            <a:off x="7443537" y="4244723"/>
            <a:ext cx="904875" cy="342900"/>
          </a:xfrm>
          <a:prstGeom prst="rect">
            <a:avLst/>
          </a:prstGeom>
          <a:noFill/>
          <a:ln w="9525">
            <a:noFill/>
            <a:miter lim="800000"/>
            <a:headEnd/>
            <a:tailEnd/>
          </a:ln>
          <a:effectLst/>
        </p:spPr>
      </p:pic>
      <p:sp>
        <p:nvSpPr>
          <p:cNvPr id="8" name="圆角矩形 7"/>
          <p:cNvSpPr/>
          <p:nvPr/>
        </p:nvSpPr>
        <p:spPr bwMode="auto">
          <a:xfrm>
            <a:off x="1288473" y="1731817"/>
            <a:ext cx="9975273" cy="2258291"/>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3200" dirty="0" smtClean="0">
                <a:latin typeface="Times New Roman" pitchFamily="18" charset="0"/>
                <a:cs typeface="Times New Roman" pitchFamily="18" charset="0"/>
              </a:rPr>
              <a:t>假设空间为</a:t>
            </a:r>
            <a:r>
              <a:rPr lang="en-US" altLang="zh-CN" sz="3200" i="1" dirty="0" smtClean="0">
                <a:latin typeface="Times New Roman" pitchFamily="18" charset="0"/>
                <a:cs typeface="Times New Roman" pitchFamily="18" charset="0"/>
              </a:rPr>
              <a:t>k</a:t>
            </a:r>
            <a:r>
              <a:rPr lang="zh-CN" altLang="en-US" sz="3200" dirty="0" smtClean="0">
                <a:latin typeface="Times New Roman" pitchFamily="18" charset="0"/>
                <a:cs typeface="Times New Roman" pitchFamily="18" charset="0"/>
              </a:rPr>
              <a:t>个函数的集合，给定</a:t>
            </a:r>
            <a:r>
              <a:rPr lang="en-US" altLang="zh-CN" sz="3200" i="1" dirty="0" smtClean="0">
                <a:latin typeface="Times New Roman" pitchFamily="18" charset="0"/>
                <a:cs typeface="Times New Roman" pitchFamily="18" charset="0"/>
              </a:rPr>
              <a:t>N</a:t>
            </a:r>
            <a:r>
              <a:rPr lang="zh-CN" altLang="en-US" sz="3200" dirty="0" smtClean="0">
                <a:latin typeface="Times New Roman" pitchFamily="18" charset="0"/>
                <a:cs typeface="Times New Roman" pitchFamily="18" charset="0"/>
              </a:rPr>
              <a:t>和     对于任假设空间的任意一个函数</a:t>
            </a:r>
            <a:r>
              <a:rPr lang="en-US" altLang="zh-CN" sz="3200" i="1" dirty="0" smtClean="0">
                <a:latin typeface="Times New Roman" pitchFamily="18" charset="0"/>
                <a:cs typeface="Times New Roman" pitchFamily="18" charset="0"/>
              </a:rPr>
              <a:t>f</a:t>
            </a:r>
            <a:r>
              <a:rPr lang="en-US" altLang="zh-CN" sz="3200" dirty="0" smtClean="0">
                <a:latin typeface="Times New Roman" pitchFamily="18" charset="0"/>
                <a:cs typeface="Times New Roman" pitchFamily="18" charset="0"/>
              </a:rPr>
              <a:t>,</a:t>
            </a:r>
            <a:r>
              <a:rPr lang="zh-CN" altLang="en-US" sz="3200" dirty="0" smtClean="0">
                <a:latin typeface="Times New Roman" pitchFamily="18" charset="0"/>
                <a:cs typeface="Times New Roman" pitchFamily="18" charset="0"/>
              </a:rPr>
              <a:t>都有</a:t>
            </a:r>
            <a:endParaRPr lang="en-US" altLang="zh-CN" sz="3200" dirty="0" smtClean="0">
              <a:latin typeface="Times New Roman" pitchFamily="18" charset="0"/>
              <a:cs typeface="Times New Roman" pitchFamily="18" charset="0"/>
            </a:endParaRPr>
          </a:p>
          <a:p>
            <a:pPr algn="ctr"/>
            <a:r>
              <a:rPr lang="zh-CN" altLang="en-US" sz="2800" dirty="0" smtClean="0">
                <a:latin typeface="Times New Roman" pitchFamily="18" charset="0"/>
                <a:cs typeface="Times New Roman" pitchFamily="18" charset="0"/>
              </a:rPr>
              <a:t> </a:t>
            </a:r>
            <a:endParaRPr lang="zh-CN" altLang="en-US" sz="2800" dirty="0">
              <a:latin typeface="Times New Roman" pitchFamily="18" charset="0"/>
              <a:cs typeface="Times New Roman" pitchFamily="18" charset="0"/>
            </a:endParaRPr>
          </a:p>
        </p:txBody>
      </p:sp>
      <p:graphicFrame>
        <p:nvGraphicFramePr>
          <p:cNvPr id="9" name="对象 8"/>
          <p:cNvGraphicFramePr>
            <a:graphicFrameLocks noChangeAspect="1"/>
          </p:cNvGraphicFramePr>
          <p:nvPr/>
        </p:nvGraphicFramePr>
        <p:xfrm>
          <a:off x="8144740" y="1842654"/>
          <a:ext cx="486641" cy="594783"/>
        </p:xfrm>
        <a:graphic>
          <a:graphicData uri="http://schemas.openxmlformats.org/presentationml/2006/ole">
            <p:oleObj spid="_x0000_s102402" name="Equation" r:id="rId6" imgW="114120" imgH="139680" progId="Equation.DSMT4">
              <p:embed/>
            </p:oleObj>
          </a:graphicData>
        </a:graphic>
      </p:graphicFrame>
      <p:graphicFrame>
        <p:nvGraphicFramePr>
          <p:cNvPr id="10" name="对象 9"/>
          <p:cNvGraphicFramePr>
            <a:graphicFrameLocks noChangeAspect="1"/>
          </p:cNvGraphicFramePr>
          <p:nvPr/>
        </p:nvGraphicFramePr>
        <p:xfrm>
          <a:off x="3955473" y="2900940"/>
          <a:ext cx="4340147" cy="964477"/>
        </p:xfrm>
        <a:graphic>
          <a:graphicData uri="http://schemas.openxmlformats.org/presentationml/2006/ole">
            <p:oleObj spid="_x0000_s102403" name="Equation" r:id="rId7" imgW="1371600" imgH="304560" progId="Equation.DSMT4">
              <p:embed/>
            </p:oleObj>
          </a:graphicData>
        </a:graphic>
      </p:graphicFrame>
    </p:spTree>
    <p:extLst>
      <p:ext uri="{BB962C8B-B14F-4D97-AF65-F5344CB8AC3E}">
        <p14:creationId xmlns="" xmlns:p14="http://schemas.microsoft.com/office/powerpoint/2010/main" val="1414102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r>
              <a:rPr lang="en-US" altLang="zh-CN" dirty="0"/>
              <a:t>?</a:t>
            </a:r>
            <a:endParaRPr lang="zh-CN" altLang="en-US" dirty="0"/>
          </a:p>
        </p:txBody>
      </p:sp>
      <p:sp>
        <p:nvSpPr>
          <p:cNvPr id="3" name="内容占位符 2"/>
          <p:cNvSpPr>
            <a:spLocks noGrp="1"/>
          </p:cNvSpPr>
          <p:nvPr>
            <p:ph sz="quarter" idx="10"/>
          </p:nvPr>
        </p:nvSpPr>
        <p:spPr/>
        <p:txBody>
          <a:bodyPr>
            <a:normAutofit lnSpcReduction="10000"/>
          </a:bodyPr>
          <a:lstStyle/>
          <a:p>
            <a:pPr>
              <a:lnSpc>
                <a:spcPct val="110000"/>
              </a:lnSpc>
            </a:pPr>
            <a:r>
              <a:rPr lang="en-US" altLang="zh-CN" sz="2400" dirty="0"/>
              <a:t>Machine learning is a </a:t>
            </a:r>
            <a:r>
              <a:rPr lang="en-US" altLang="zh-CN" sz="2400" dirty="0">
                <a:solidFill>
                  <a:srgbClr val="FF0000"/>
                </a:solidFill>
              </a:rPr>
              <a:t>subfield of computer science</a:t>
            </a:r>
            <a:r>
              <a:rPr lang="en-US" altLang="zh-CN" sz="2400" dirty="0"/>
              <a:t> that evolved from the study of pattern recognition and computational learning theory in artificial intelligence. </a:t>
            </a:r>
            <a:r>
              <a:rPr lang="en-US" altLang="zh-CN" sz="2400" b="1" dirty="0"/>
              <a:t>Machine learning explores the study and construction of algorithms that can learn from and make predictions on data</a:t>
            </a:r>
            <a:r>
              <a:rPr lang="en-US" altLang="zh-CN" sz="2400" dirty="0"/>
              <a:t>. Such algorithms operate by building a model from example inputs in order to make data-driven predictions or decisions, rather than following strictly static program instructions.</a:t>
            </a:r>
          </a:p>
          <a:p>
            <a:pPr>
              <a:lnSpc>
                <a:spcPct val="110000"/>
              </a:lnSpc>
            </a:pPr>
            <a:r>
              <a:rPr lang="en-US" altLang="zh-CN" sz="2400" dirty="0"/>
              <a:t>1959, Arthur Samuel: "Field of study that gives computers the ability to </a:t>
            </a:r>
            <a:r>
              <a:rPr lang="en-US" altLang="zh-CN" sz="2400" dirty="0">
                <a:solidFill>
                  <a:srgbClr val="FF0000"/>
                </a:solidFill>
              </a:rPr>
              <a:t>learn without being explicitly programmed</a:t>
            </a:r>
            <a:r>
              <a:rPr lang="en-US" altLang="zh-CN" sz="2400" dirty="0"/>
              <a:t>”.</a:t>
            </a:r>
          </a:p>
          <a:p>
            <a:pPr>
              <a:lnSpc>
                <a:spcPct val="110000"/>
              </a:lnSpc>
            </a:pPr>
            <a:r>
              <a:rPr lang="en-US" altLang="zh-CN" sz="2400" dirty="0"/>
              <a:t>Tom M. Mitchell: "A computer program is said to learn from </a:t>
            </a:r>
            <a:r>
              <a:rPr lang="en-US" altLang="zh-CN" sz="2400" dirty="0">
                <a:solidFill>
                  <a:srgbClr val="FF0000"/>
                </a:solidFill>
              </a:rPr>
              <a:t>experience E</a:t>
            </a:r>
            <a:r>
              <a:rPr lang="en-US" altLang="zh-CN" sz="2400" dirty="0"/>
              <a:t> with respect to some class of </a:t>
            </a:r>
            <a:r>
              <a:rPr lang="en-US" altLang="zh-CN" sz="2400" dirty="0">
                <a:solidFill>
                  <a:srgbClr val="FF0000"/>
                </a:solidFill>
              </a:rPr>
              <a:t>tasks T</a:t>
            </a:r>
            <a:r>
              <a:rPr lang="en-US" altLang="zh-CN" sz="2400" dirty="0"/>
              <a:t> and </a:t>
            </a:r>
            <a:r>
              <a:rPr lang="en-US" altLang="zh-CN" sz="2400" dirty="0">
                <a:solidFill>
                  <a:srgbClr val="FF0000"/>
                </a:solidFill>
              </a:rPr>
              <a:t>performance measure P</a:t>
            </a:r>
            <a:r>
              <a:rPr lang="en-US" altLang="zh-CN" sz="2400" dirty="0"/>
              <a:t>, if its performance at tasks in T, as measured by P, improves with experience E”. (PAC theory)</a:t>
            </a:r>
            <a:endParaRPr lang="zh-CN" altLang="en-US" sz="2400" dirty="0"/>
          </a:p>
        </p:txBody>
      </p:sp>
      <p:pic>
        <p:nvPicPr>
          <p:cNvPr id="5" name="图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110329" y="0"/>
            <a:ext cx="1598393" cy="1204123"/>
          </a:xfrm>
          <a:prstGeom prst="rect">
            <a:avLst/>
          </a:prstGeom>
        </p:spPr>
      </p:pic>
    </p:spTree>
    <p:extLst>
      <p:ext uri="{BB962C8B-B14F-4D97-AF65-F5344CB8AC3E}">
        <p14:creationId xmlns="" xmlns:p14="http://schemas.microsoft.com/office/powerpoint/2010/main" val="1500887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作业（选做）</a:t>
            </a:r>
            <a:endParaRPr lang="zh-CN" altLang="en-US" dirty="0"/>
          </a:p>
        </p:txBody>
      </p:sp>
      <p:sp>
        <p:nvSpPr>
          <p:cNvPr id="3" name="内容占位符 2"/>
          <p:cNvSpPr>
            <a:spLocks noGrp="1"/>
          </p:cNvSpPr>
          <p:nvPr>
            <p:ph sz="quarter" idx="10"/>
          </p:nvPr>
        </p:nvSpPr>
        <p:spPr>
          <a:xfrm>
            <a:off x="630238" y="1147765"/>
            <a:ext cx="5551901" cy="5237271"/>
          </a:xfrm>
        </p:spPr>
        <p:txBody>
          <a:bodyPr/>
          <a:lstStyle/>
          <a:p>
            <a:r>
              <a:rPr lang="zh-CN" altLang="en-US" dirty="0" smtClean="0"/>
              <a:t>过拟合例子</a:t>
            </a:r>
            <a:r>
              <a:rPr lang="en-US" altLang="zh-CN" dirty="0" smtClean="0"/>
              <a:t>: </a:t>
            </a:r>
          </a:p>
          <a:p>
            <a:pPr>
              <a:buNone/>
            </a:pPr>
            <a:r>
              <a:rPr lang="en-US" altLang="zh-CN" dirty="0" smtClean="0"/>
              <a:t>                 </a:t>
            </a:r>
            <a:r>
              <a:rPr lang="zh-CN" altLang="en-US" dirty="0" smtClean="0"/>
              <a:t>多项式曲线拟合</a:t>
            </a:r>
            <a:endParaRPr lang="en-US" altLang="zh-CN" dirty="0"/>
          </a:p>
        </p:txBody>
      </p:sp>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947596" y="875465"/>
            <a:ext cx="5334744" cy="5982535"/>
          </a:xfrm>
          <a:prstGeom prst="rect">
            <a:avLst/>
          </a:prstGeom>
        </p:spPr>
      </p:pic>
      <p:pic>
        <p:nvPicPr>
          <p:cNvPr id="5" name="图片 4"/>
          <p:cNvPicPr>
            <a:picLocks noChangeAspect="1"/>
          </p:cNvPicPr>
          <p:nvPr/>
        </p:nvPicPr>
        <p:blipFill rotWithShape="1">
          <a:blip r:embed="rId3" cstate="print"/>
          <a:srcRect l="6671" t="4726" r="7088"/>
          <a:stretch/>
        </p:blipFill>
        <p:spPr>
          <a:xfrm>
            <a:off x="712116" y="2489561"/>
            <a:ext cx="2546252" cy="2109710"/>
          </a:xfrm>
          <a:prstGeom prst="rect">
            <a:avLst/>
          </a:prstGeom>
        </p:spPr>
      </p:pic>
      <p:pic>
        <p:nvPicPr>
          <p:cNvPr id="6" name="图片 5"/>
          <p:cNvPicPr>
            <a:picLocks noChangeAspect="1"/>
          </p:cNvPicPr>
          <p:nvPr/>
        </p:nvPicPr>
        <p:blipFill rotWithShape="1">
          <a:blip r:embed="rId4" cstate="print"/>
          <a:srcRect l="8506" t="3670" r="6043"/>
          <a:stretch/>
        </p:blipFill>
        <p:spPr>
          <a:xfrm>
            <a:off x="3416350" y="2468296"/>
            <a:ext cx="2475914" cy="2093351"/>
          </a:xfrm>
          <a:prstGeom prst="rect">
            <a:avLst/>
          </a:prstGeom>
        </p:spPr>
      </p:pic>
      <p:pic>
        <p:nvPicPr>
          <p:cNvPr id="7" name="图片 6"/>
          <p:cNvPicPr>
            <a:picLocks noChangeAspect="1"/>
          </p:cNvPicPr>
          <p:nvPr/>
        </p:nvPicPr>
        <p:blipFill rotWithShape="1">
          <a:blip r:embed="rId5" cstate="print"/>
          <a:srcRect l="7714" t="3670" r="7363"/>
          <a:stretch/>
        </p:blipFill>
        <p:spPr>
          <a:xfrm>
            <a:off x="726072" y="4618102"/>
            <a:ext cx="2433709" cy="2070447"/>
          </a:xfrm>
          <a:prstGeom prst="rect">
            <a:avLst/>
          </a:prstGeom>
        </p:spPr>
      </p:pic>
      <p:pic>
        <p:nvPicPr>
          <p:cNvPr id="8" name="图片 7"/>
          <p:cNvPicPr>
            <a:picLocks noChangeAspect="1"/>
          </p:cNvPicPr>
          <p:nvPr/>
        </p:nvPicPr>
        <p:blipFill rotWithShape="1">
          <a:blip r:embed="rId6" cstate="print"/>
          <a:srcRect l="7978" t="5076" r="6307" b="4549"/>
          <a:stretch/>
        </p:blipFill>
        <p:spPr>
          <a:xfrm>
            <a:off x="3458842" y="4684332"/>
            <a:ext cx="2409761" cy="1905565"/>
          </a:xfrm>
          <a:prstGeom prst="rect">
            <a:avLst/>
          </a:prstGeom>
        </p:spPr>
      </p:pic>
    </p:spTree>
    <p:extLst>
      <p:ext uri="{BB962C8B-B14F-4D97-AF65-F5344CB8AC3E}">
        <p14:creationId xmlns="" xmlns:p14="http://schemas.microsoft.com/office/powerpoint/2010/main" val="110486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zh-CN" altLang="en-US" dirty="0">
                <a:ea typeface="宋体" panose="02010600030101010101" pitchFamily="2" charset="-122"/>
              </a:rPr>
              <a:t>学习任务（</a:t>
            </a:r>
            <a:r>
              <a:rPr lang="en-US" altLang="zh-CN" dirty="0">
                <a:ea typeface="宋体" panose="02010600030101010101" pitchFamily="2" charset="-122"/>
              </a:rPr>
              <a:t>task</a:t>
            </a:r>
            <a:r>
              <a:rPr lang="zh-CN" altLang="en-US" dirty="0">
                <a:ea typeface="宋体" panose="02010600030101010101" pitchFamily="2" charset="-122"/>
              </a:rPr>
              <a:t>）举例</a:t>
            </a:r>
            <a:endParaRPr lang="en-US" altLang="zh-CN" dirty="0">
              <a:ea typeface="宋体" panose="02010600030101010101" pitchFamily="2" charset="-122"/>
            </a:endParaRPr>
          </a:p>
        </p:txBody>
      </p:sp>
      <p:sp>
        <p:nvSpPr>
          <p:cNvPr id="198659" name="Rectangle 3"/>
          <p:cNvSpPr>
            <a:spLocks noGrp="1" noChangeArrowheads="1"/>
          </p:cNvSpPr>
          <p:nvPr>
            <p:ph sz="quarter" idx="10"/>
          </p:nvPr>
        </p:nvSpPr>
        <p:spPr>
          <a:xfrm>
            <a:off x="569278" y="914085"/>
            <a:ext cx="10752465" cy="5237271"/>
          </a:xfrm>
        </p:spPr>
        <p:txBody>
          <a:bodyPr/>
          <a:lstStyle/>
          <a:p>
            <a:pPr algn="ctr">
              <a:lnSpc>
                <a:spcPct val="90000"/>
              </a:lnSpc>
              <a:buFontTx/>
              <a:buNone/>
            </a:pPr>
            <a:r>
              <a:rPr lang="en-US" altLang="zh-CN" dirty="0">
                <a:ea typeface="宋体" panose="02010600030101010101" pitchFamily="2" charset="-122"/>
              </a:rPr>
              <a:t>  </a:t>
            </a:r>
            <a:r>
              <a:rPr lang="en-US" altLang="zh-CN" dirty="0">
                <a:solidFill>
                  <a:srgbClr val="FF3300"/>
                </a:solidFill>
                <a:ea typeface="宋体" panose="02010600030101010101" pitchFamily="2" charset="-122"/>
              </a:rPr>
              <a:t>Improve on task, T, with respect to </a:t>
            </a:r>
          </a:p>
          <a:p>
            <a:pPr algn="ctr">
              <a:lnSpc>
                <a:spcPct val="90000"/>
              </a:lnSpc>
              <a:buFontTx/>
              <a:buNone/>
            </a:pPr>
            <a:r>
              <a:rPr lang="en-US" altLang="zh-CN" dirty="0">
                <a:solidFill>
                  <a:srgbClr val="FF3300"/>
                </a:solidFill>
                <a:ea typeface="宋体" panose="02010600030101010101" pitchFamily="2" charset="-122"/>
              </a:rPr>
              <a:t>performance metric, P, based on experience, E.</a:t>
            </a:r>
          </a:p>
        </p:txBody>
      </p:sp>
      <p:sp>
        <p:nvSpPr>
          <p:cNvPr id="198660" name="Text Box 4"/>
          <p:cNvSpPr txBox="1">
            <a:spLocks noChangeArrowheads="1"/>
          </p:cNvSpPr>
          <p:nvPr/>
        </p:nvSpPr>
        <p:spPr bwMode="auto">
          <a:xfrm>
            <a:off x="2428875" y="2851151"/>
            <a:ext cx="7666038" cy="371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buFontTx/>
              <a:buChar char="•"/>
            </a:pPr>
            <a:endParaRPr lang="zh-CN" altLang="zh-CN"/>
          </a:p>
        </p:txBody>
      </p:sp>
      <p:sp>
        <p:nvSpPr>
          <p:cNvPr id="198661" name="Text Box 5"/>
          <p:cNvSpPr txBox="1">
            <a:spLocks noChangeArrowheads="1"/>
          </p:cNvSpPr>
          <p:nvPr/>
        </p:nvSpPr>
        <p:spPr bwMode="auto">
          <a:xfrm>
            <a:off x="2493964" y="2281239"/>
            <a:ext cx="7483475" cy="371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zh-CN"/>
          </a:p>
        </p:txBody>
      </p:sp>
      <p:sp>
        <p:nvSpPr>
          <p:cNvPr id="198662" name="Text Box 6"/>
          <p:cNvSpPr txBox="1">
            <a:spLocks noChangeArrowheads="1"/>
          </p:cNvSpPr>
          <p:nvPr/>
        </p:nvSpPr>
        <p:spPr bwMode="auto">
          <a:xfrm>
            <a:off x="1024876" y="2397540"/>
            <a:ext cx="10474036" cy="44526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just">
              <a:lnSpc>
                <a:spcPct val="40000"/>
              </a:lnSpc>
              <a:spcBef>
                <a:spcPct val="50000"/>
              </a:spcBef>
              <a:buClr>
                <a:srgbClr val="FF3300"/>
              </a:buClr>
            </a:pPr>
            <a:r>
              <a:rPr lang="en-US" altLang="zh-CN" sz="2400" dirty="0"/>
              <a:t>T: </a:t>
            </a:r>
            <a:r>
              <a:rPr lang="zh-CN" altLang="en-US" sz="2400" dirty="0"/>
              <a:t>垃圾邮件分类</a:t>
            </a:r>
            <a:r>
              <a:rPr lang="en-US" altLang="zh-CN" sz="2400" dirty="0"/>
              <a:t>.</a:t>
            </a:r>
          </a:p>
          <a:p>
            <a:pPr algn="just">
              <a:lnSpc>
                <a:spcPct val="40000"/>
              </a:lnSpc>
              <a:spcBef>
                <a:spcPct val="50000"/>
              </a:spcBef>
              <a:buClr>
                <a:srgbClr val="FF3300"/>
              </a:buClr>
            </a:pPr>
            <a:r>
              <a:rPr lang="en-US" altLang="zh-CN" sz="2400" dirty="0"/>
              <a:t>P: </a:t>
            </a:r>
            <a:r>
              <a:rPr lang="zh-CN" altLang="en-US" sz="2400" dirty="0"/>
              <a:t>被正确分类的邮件的百分比</a:t>
            </a:r>
            <a:r>
              <a:rPr lang="en-US" altLang="zh-CN" sz="2400" dirty="0"/>
              <a:t>.</a:t>
            </a:r>
          </a:p>
          <a:p>
            <a:pPr algn="just">
              <a:lnSpc>
                <a:spcPct val="40000"/>
              </a:lnSpc>
              <a:spcBef>
                <a:spcPct val="50000"/>
              </a:spcBef>
              <a:buClr>
                <a:srgbClr val="FF3300"/>
              </a:buClr>
            </a:pPr>
            <a:r>
              <a:rPr lang="en-US" altLang="zh-CN" sz="2400" dirty="0"/>
              <a:t>E: </a:t>
            </a:r>
            <a:r>
              <a:rPr lang="zh-CN" altLang="en-US" sz="2400" dirty="0"/>
              <a:t>收集的很多邮件，包含垃圾邮件和正常邮件</a:t>
            </a:r>
            <a:endParaRPr lang="en-US" altLang="zh-CN" sz="2400" dirty="0"/>
          </a:p>
          <a:p>
            <a:pPr algn="just">
              <a:lnSpc>
                <a:spcPct val="40000"/>
              </a:lnSpc>
              <a:spcBef>
                <a:spcPct val="50000"/>
              </a:spcBef>
              <a:buClr>
                <a:srgbClr val="FF3300"/>
              </a:buClr>
            </a:pPr>
            <a:endParaRPr lang="en-US" altLang="zh-CN" sz="2400" dirty="0">
              <a:ea typeface="宋体" panose="02010600030101010101" pitchFamily="2" charset="-122"/>
            </a:endParaRPr>
          </a:p>
          <a:p>
            <a:pPr algn="just">
              <a:lnSpc>
                <a:spcPct val="40000"/>
              </a:lnSpc>
              <a:spcBef>
                <a:spcPct val="50000"/>
              </a:spcBef>
              <a:buClr>
                <a:srgbClr val="FF3300"/>
              </a:buClr>
            </a:pPr>
            <a:r>
              <a:rPr lang="en-US" altLang="zh-CN" sz="2400" dirty="0">
                <a:ea typeface="宋体" panose="02010600030101010101" pitchFamily="2" charset="-122"/>
              </a:rPr>
              <a:t>T: </a:t>
            </a:r>
            <a:r>
              <a:rPr lang="zh-CN" altLang="en-US" sz="2400" dirty="0">
                <a:ea typeface="宋体" panose="02010600030101010101" pitchFamily="2" charset="-122"/>
              </a:rPr>
              <a:t>手写字的识别</a:t>
            </a:r>
            <a:endParaRPr lang="en-US" altLang="zh-CN" sz="2400" dirty="0">
              <a:ea typeface="宋体" panose="02010600030101010101" pitchFamily="2" charset="-122"/>
            </a:endParaRPr>
          </a:p>
          <a:p>
            <a:pPr algn="just">
              <a:lnSpc>
                <a:spcPct val="40000"/>
              </a:lnSpc>
              <a:spcBef>
                <a:spcPct val="50000"/>
              </a:spcBef>
              <a:buClr>
                <a:srgbClr val="FF3300"/>
              </a:buClr>
            </a:pPr>
            <a:r>
              <a:rPr lang="en-US" altLang="zh-CN" sz="2400" dirty="0">
                <a:ea typeface="宋体" panose="02010600030101010101" pitchFamily="2" charset="-122"/>
              </a:rPr>
              <a:t>P: </a:t>
            </a:r>
            <a:r>
              <a:rPr lang="zh-CN" altLang="en-US" sz="2400" dirty="0">
                <a:ea typeface="宋体" panose="02010600030101010101" pitchFamily="2" charset="-122"/>
              </a:rPr>
              <a:t>被正确识别的字所占的百分比</a:t>
            </a:r>
            <a:endParaRPr lang="en-US" altLang="zh-CN" sz="2400" dirty="0">
              <a:ea typeface="宋体" panose="02010600030101010101" pitchFamily="2" charset="-122"/>
            </a:endParaRPr>
          </a:p>
          <a:p>
            <a:pPr algn="just">
              <a:lnSpc>
                <a:spcPct val="40000"/>
              </a:lnSpc>
              <a:spcBef>
                <a:spcPct val="50000"/>
              </a:spcBef>
              <a:buClr>
                <a:srgbClr val="FF3300"/>
              </a:buClr>
            </a:pPr>
            <a:r>
              <a:rPr lang="en-US" altLang="zh-CN" sz="2400" dirty="0">
                <a:ea typeface="宋体" panose="02010600030101010101" pitchFamily="2" charset="-122"/>
              </a:rPr>
              <a:t>E: </a:t>
            </a:r>
            <a:r>
              <a:rPr lang="zh-CN" altLang="en-US" sz="2400" dirty="0">
                <a:ea typeface="宋体" panose="02010600030101010101" pitchFamily="2" charset="-122"/>
              </a:rPr>
              <a:t>标注好的手写字</a:t>
            </a:r>
            <a:endParaRPr lang="en-US" altLang="zh-CN" sz="2400" dirty="0">
              <a:ea typeface="宋体" panose="02010600030101010101" pitchFamily="2" charset="-122"/>
            </a:endParaRPr>
          </a:p>
          <a:p>
            <a:pPr algn="just">
              <a:lnSpc>
                <a:spcPct val="40000"/>
              </a:lnSpc>
              <a:spcBef>
                <a:spcPct val="50000"/>
              </a:spcBef>
              <a:buClr>
                <a:srgbClr val="FF3300"/>
              </a:buClr>
            </a:pPr>
            <a:endParaRPr lang="en-US" altLang="zh-CN" sz="2400" dirty="0">
              <a:ea typeface="宋体" panose="02010600030101010101" pitchFamily="2" charset="-122"/>
            </a:endParaRPr>
          </a:p>
          <a:p>
            <a:pPr algn="just">
              <a:lnSpc>
                <a:spcPct val="40000"/>
              </a:lnSpc>
              <a:spcBef>
                <a:spcPct val="50000"/>
              </a:spcBef>
              <a:buClr>
                <a:srgbClr val="FF3300"/>
              </a:buClr>
            </a:pPr>
            <a:endParaRPr lang="en-US" altLang="zh-CN" sz="2400" dirty="0">
              <a:ea typeface="宋体" panose="02010600030101010101" pitchFamily="2" charset="-122"/>
            </a:endParaRPr>
          </a:p>
          <a:p>
            <a:pPr algn="just">
              <a:lnSpc>
                <a:spcPct val="40000"/>
              </a:lnSpc>
              <a:spcBef>
                <a:spcPct val="50000"/>
              </a:spcBef>
              <a:buClr>
                <a:srgbClr val="FF3300"/>
              </a:buClr>
            </a:pPr>
            <a:r>
              <a:rPr lang="en-US" altLang="zh-CN" sz="2400" dirty="0"/>
              <a:t>T: </a:t>
            </a:r>
            <a:r>
              <a:rPr lang="zh-CN" altLang="en-US" sz="2400" dirty="0"/>
              <a:t>下跳棋</a:t>
            </a:r>
            <a:endParaRPr lang="en-US" altLang="zh-CN" sz="2400" dirty="0"/>
          </a:p>
          <a:p>
            <a:pPr algn="just">
              <a:lnSpc>
                <a:spcPct val="40000"/>
              </a:lnSpc>
              <a:spcBef>
                <a:spcPct val="50000"/>
              </a:spcBef>
              <a:buClr>
                <a:srgbClr val="FF3300"/>
              </a:buClr>
            </a:pPr>
            <a:r>
              <a:rPr lang="en-US" altLang="zh-CN" sz="2400" dirty="0"/>
              <a:t>P: </a:t>
            </a:r>
            <a:r>
              <a:rPr lang="zh-CN" altLang="en-US" sz="2400" dirty="0"/>
              <a:t>程序赢得比赛的概率 </a:t>
            </a:r>
            <a:r>
              <a:rPr lang="en-US" altLang="zh-CN" sz="2400" dirty="0"/>
              <a:t> </a:t>
            </a:r>
          </a:p>
          <a:p>
            <a:pPr algn="just">
              <a:lnSpc>
                <a:spcPct val="40000"/>
              </a:lnSpc>
              <a:spcBef>
                <a:spcPct val="50000"/>
              </a:spcBef>
              <a:buClr>
                <a:srgbClr val="FF3300"/>
              </a:buClr>
            </a:pPr>
            <a:r>
              <a:rPr lang="en-US" altLang="zh-CN" sz="2400" dirty="0"/>
              <a:t>E: </a:t>
            </a:r>
            <a:r>
              <a:rPr lang="zh-CN" altLang="en-US" sz="2400" dirty="0"/>
              <a:t>玩很多盘跳棋游戏的经验</a:t>
            </a:r>
            <a:endParaRPr lang="en-US" altLang="zh-CN" sz="2400" dirty="0">
              <a:ea typeface="宋体" panose="02010600030101010101" pitchFamily="2" charset="-122"/>
            </a:endParaRPr>
          </a:p>
          <a:p>
            <a:pPr algn="just">
              <a:lnSpc>
                <a:spcPct val="40000"/>
              </a:lnSpc>
              <a:spcBef>
                <a:spcPct val="50000"/>
              </a:spcBef>
              <a:buClr>
                <a:srgbClr val="FF3300"/>
              </a:buClr>
            </a:pPr>
            <a:endParaRPr lang="en-US" altLang="zh-CN" sz="2000" dirty="0">
              <a:ea typeface="宋体" panose="02010600030101010101" pitchFamily="2" charset="-122"/>
            </a:endParaRPr>
          </a:p>
          <a:p>
            <a:pPr algn="just">
              <a:lnSpc>
                <a:spcPct val="40000"/>
              </a:lnSpc>
              <a:spcBef>
                <a:spcPct val="50000"/>
              </a:spcBef>
              <a:buClr>
                <a:srgbClr val="FF3300"/>
              </a:buClr>
            </a:pPr>
            <a:endParaRPr lang="en-US" altLang="zh-CN" sz="2000" dirty="0">
              <a:ea typeface="宋体" panose="02010600030101010101" pitchFamily="2" charset="-122"/>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874233" y="2594139"/>
            <a:ext cx="4149681" cy="4127336"/>
          </a:xfrm>
          <a:prstGeom prst="rect">
            <a:avLst/>
          </a:prstGeom>
        </p:spPr>
      </p:pic>
    </p:spTree>
    <p:extLst>
      <p:ext uri="{BB962C8B-B14F-4D97-AF65-F5344CB8AC3E}">
        <p14:creationId xmlns="" xmlns:p14="http://schemas.microsoft.com/office/powerpoint/2010/main" val="121554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Learning Comic</a:t>
            </a:r>
            <a:endParaRPr lang="zh-CN" altLang="en-US" dirty="0"/>
          </a:p>
        </p:txBody>
      </p:sp>
      <p:sp>
        <p:nvSpPr>
          <p:cNvPr id="6" name="内容占位符 3"/>
          <p:cNvSpPr>
            <a:spLocks noGrp="1"/>
          </p:cNvSpPr>
          <p:nvPr>
            <p:ph sz="quarter" idx="10"/>
          </p:nvPr>
        </p:nvSpPr>
        <p:spPr>
          <a:xfrm>
            <a:off x="6589643" y="1147765"/>
            <a:ext cx="5108714" cy="5237271"/>
          </a:xfrm>
          <a:prstGeom prst="rect">
            <a:avLst/>
          </a:prstGeom>
        </p:spPr>
        <p:txBody>
          <a:bodyPr/>
          <a:lstStyle/>
          <a:p>
            <a:pPr>
              <a:lnSpc>
                <a:spcPct val="125000"/>
              </a:lnSpc>
            </a:pPr>
            <a:r>
              <a:rPr lang="zh-CN" altLang="en-US" dirty="0">
                <a:solidFill>
                  <a:srgbClr val="002060"/>
                </a:solidFill>
              </a:rPr>
              <a:t>经验（</a:t>
            </a:r>
            <a:r>
              <a:rPr lang="en-US" altLang="zh-CN" dirty="0">
                <a:solidFill>
                  <a:srgbClr val="002060"/>
                </a:solidFill>
              </a:rPr>
              <a:t>E</a:t>
            </a:r>
            <a:r>
              <a:rPr lang="zh-CN" altLang="en-US" dirty="0">
                <a:solidFill>
                  <a:srgbClr val="002060"/>
                </a:solidFill>
              </a:rPr>
              <a:t>）</a:t>
            </a:r>
            <a:r>
              <a:rPr lang="en-US" altLang="zh-CN" dirty="0">
                <a:solidFill>
                  <a:srgbClr val="002060"/>
                </a:solidFill>
              </a:rPr>
              <a:t>: </a:t>
            </a:r>
            <a:r>
              <a:rPr lang="zh-CN" altLang="en-US" dirty="0">
                <a:solidFill>
                  <a:srgbClr val="002060"/>
                </a:solidFill>
              </a:rPr>
              <a:t>训练数据</a:t>
            </a:r>
            <a:endParaRPr lang="en-US" altLang="zh-CN" dirty="0"/>
          </a:p>
          <a:p>
            <a:pPr>
              <a:lnSpc>
                <a:spcPct val="125000"/>
              </a:lnSpc>
            </a:pPr>
            <a:r>
              <a:rPr lang="zh-CN" altLang="en-US" dirty="0">
                <a:solidFill>
                  <a:srgbClr val="FF0000"/>
                </a:solidFill>
              </a:rPr>
              <a:t>模型（</a:t>
            </a:r>
            <a:r>
              <a:rPr lang="en-US" altLang="zh-CN" dirty="0">
                <a:solidFill>
                  <a:srgbClr val="FF0000"/>
                </a:solidFill>
              </a:rPr>
              <a:t>T</a:t>
            </a:r>
            <a:r>
              <a:rPr lang="zh-CN" altLang="en-US" dirty="0">
                <a:solidFill>
                  <a:srgbClr val="FF0000"/>
                </a:solidFill>
              </a:rPr>
              <a:t>）</a:t>
            </a:r>
            <a:r>
              <a:rPr lang="en-US" altLang="zh-CN" dirty="0"/>
              <a:t>—</a:t>
            </a:r>
            <a:r>
              <a:rPr lang="zh-CN" altLang="en-US" dirty="0"/>
              <a:t>需要学习的目标函数</a:t>
            </a:r>
            <a:endParaRPr lang="en-US" altLang="zh-CN" dirty="0"/>
          </a:p>
          <a:p>
            <a:pPr>
              <a:lnSpc>
                <a:spcPct val="125000"/>
              </a:lnSpc>
            </a:pPr>
            <a:r>
              <a:rPr lang="zh-CN" altLang="en-US" dirty="0"/>
              <a:t>学习算法</a:t>
            </a:r>
            <a:r>
              <a:rPr lang="en-US" altLang="zh-CN" dirty="0"/>
              <a:t>: </a:t>
            </a:r>
            <a:r>
              <a:rPr lang="zh-CN" altLang="en-US" dirty="0"/>
              <a:t>怎么样从经验中推断出模型</a:t>
            </a:r>
            <a:endParaRPr lang="en-US" altLang="zh-CN" dirty="0"/>
          </a:p>
          <a:p>
            <a:pPr>
              <a:lnSpc>
                <a:spcPct val="125000"/>
              </a:lnSpc>
            </a:pPr>
            <a:r>
              <a:rPr lang="zh-CN" altLang="en-US" dirty="0">
                <a:solidFill>
                  <a:srgbClr val="FF0000"/>
                </a:solidFill>
              </a:rPr>
              <a:t>评价（</a:t>
            </a:r>
            <a:r>
              <a:rPr lang="en-US" altLang="zh-CN" dirty="0">
                <a:solidFill>
                  <a:srgbClr val="FF0000"/>
                </a:solidFill>
              </a:rPr>
              <a:t>P</a:t>
            </a:r>
            <a:r>
              <a:rPr lang="zh-CN" altLang="en-US" dirty="0">
                <a:solidFill>
                  <a:srgbClr val="FF0000"/>
                </a:solidFill>
              </a:rPr>
              <a:t>）</a:t>
            </a:r>
            <a:r>
              <a:rPr lang="en-US" altLang="zh-CN" dirty="0"/>
              <a:t>: </a:t>
            </a:r>
            <a:r>
              <a:rPr lang="zh-CN" altLang="en-US" dirty="0"/>
              <a:t>测试数据 </a:t>
            </a:r>
          </a:p>
        </p:txBody>
      </p:sp>
      <p:pic>
        <p:nvPicPr>
          <p:cNvPr id="4" name="图片 3"/>
          <p:cNvPicPr>
            <a:picLocks noChangeAspect="1"/>
          </p:cNvPicPr>
          <p:nvPr/>
        </p:nvPicPr>
        <p:blipFill>
          <a:blip r:embed="rId2" cstate="print"/>
          <a:stretch>
            <a:fillRect/>
          </a:stretch>
        </p:blipFill>
        <p:spPr>
          <a:xfrm>
            <a:off x="235527" y="1347566"/>
            <a:ext cx="6312103" cy="5240174"/>
          </a:xfrm>
          <a:prstGeom prst="rect">
            <a:avLst/>
          </a:prstGeom>
        </p:spPr>
      </p:pic>
    </p:spTree>
    <p:extLst>
      <p:ext uri="{BB962C8B-B14F-4D97-AF65-F5344CB8AC3E}">
        <p14:creationId xmlns="" xmlns:p14="http://schemas.microsoft.com/office/powerpoint/2010/main" val="1310518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r>
              <a:rPr lang="en-US" altLang="zh-CN" dirty="0"/>
              <a:t>:</a:t>
            </a:r>
            <a:r>
              <a:rPr lang="zh-CN" altLang="en-US" dirty="0"/>
              <a:t>计算机视觉</a:t>
            </a:r>
          </a:p>
        </p:txBody>
      </p:sp>
      <p:sp>
        <p:nvSpPr>
          <p:cNvPr id="11" name="内容占位符 10"/>
          <p:cNvSpPr>
            <a:spLocks noGrp="1"/>
          </p:cNvSpPr>
          <p:nvPr>
            <p:ph sz="quarter" idx="10"/>
          </p:nvPr>
        </p:nvSpPr>
        <p:spPr/>
        <p:txBody>
          <a:bodyPr/>
          <a:lstStyle/>
          <a:p>
            <a:endParaRPr lang="zh-CN" altLang="en-US"/>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903585" y="1812510"/>
            <a:ext cx="3453679" cy="2164699"/>
          </a:xfrm>
          <a:prstGeom prst="rect">
            <a:avLst/>
          </a:prstGeom>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879273" y="1517236"/>
            <a:ext cx="3581400" cy="2686050"/>
          </a:xfrm>
          <a:prstGeom prst="rect">
            <a:avLst/>
          </a:prstGeom>
        </p:spPr>
      </p:pic>
      <p:pic>
        <p:nvPicPr>
          <p:cNvPr id="10" name="图片 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084705" y="1517236"/>
            <a:ext cx="1908744" cy="2400842"/>
          </a:xfrm>
          <a:prstGeom prst="rect">
            <a:avLst/>
          </a:prstGeom>
        </p:spPr>
      </p:pic>
      <p:pic>
        <p:nvPicPr>
          <p:cNvPr id="16" name="图片 15"/>
          <p:cNvPicPr>
            <a:picLocks noChangeAspect="1"/>
          </p:cNvPicPr>
          <p:nvPr/>
        </p:nvPicPr>
        <p:blipFill>
          <a:blip r:embed="rId6" cstate="print"/>
          <a:stretch>
            <a:fillRect/>
          </a:stretch>
        </p:blipFill>
        <p:spPr>
          <a:xfrm>
            <a:off x="874027" y="4203286"/>
            <a:ext cx="3005246" cy="2532361"/>
          </a:xfrm>
          <a:prstGeom prst="rect">
            <a:avLst/>
          </a:prstGeom>
        </p:spPr>
      </p:pic>
      <p:pic>
        <p:nvPicPr>
          <p:cNvPr id="17" name="图片 16"/>
          <p:cNvPicPr>
            <a:picLocks noChangeAspect="1"/>
          </p:cNvPicPr>
          <p:nvPr/>
        </p:nvPicPr>
        <p:blipFill>
          <a:blip r:embed="rId7" cstate="print"/>
          <a:stretch>
            <a:fillRect/>
          </a:stretch>
        </p:blipFill>
        <p:spPr>
          <a:xfrm>
            <a:off x="4174788" y="4203286"/>
            <a:ext cx="3036503" cy="2408187"/>
          </a:xfrm>
          <a:prstGeom prst="rect">
            <a:avLst/>
          </a:prstGeom>
        </p:spPr>
      </p:pic>
      <p:pic>
        <p:nvPicPr>
          <p:cNvPr id="18" name="图片 17"/>
          <p:cNvPicPr>
            <a:picLocks noChangeAspect="1"/>
          </p:cNvPicPr>
          <p:nvPr/>
        </p:nvPicPr>
        <p:blipFill>
          <a:blip r:embed="rId8" cstate="print"/>
          <a:stretch>
            <a:fillRect/>
          </a:stretch>
        </p:blipFill>
        <p:spPr>
          <a:xfrm>
            <a:off x="7645030" y="4188585"/>
            <a:ext cx="3826533" cy="2382409"/>
          </a:xfrm>
          <a:prstGeom prst="rect">
            <a:avLst/>
          </a:prstGeom>
        </p:spPr>
      </p:pic>
    </p:spTree>
    <p:extLst>
      <p:ext uri="{BB962C8B-B14F-4D97-AF65-F5344CB8AC3E}">
        <p14:creationId xmlns="" xmlns:p14="http://schemas.microsoft.com/office/powerpoint/2010/main" val="4179310042"/>
      </p:ext>
    </p:extLst>
  </p:cSld>
  <p:clrMapOvr>
    <a:masterClrMapping/>
  </p:clrMapOvr>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9311</TotalTime>
  <Words>2572</Words>
  <Application>Microsoft Office PowerPoint</Application>
  <PresentationFormat>自定义</PresentationFormat>
  <Paragraphs>432</Paragraphs>
  <Slides>60</Slides>
  <Notes>23</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60</vt:i4>
      </vt:variant>
    </vt:vector>
  </HeadingPairs>
  <TitlesOfParts>
    <vt:vector size="63" baseType="lpstr">
      <vt:lpstr>3_Office 主题</vt:lpstr>
      <vt:lpstr>Equation</vt:lpstr>
      <vt:lpstr>MathType 6.0 Equation</vt:lpstr>
      <vt:lpstr>第五章：统计机器学习</vt:lpstr>
      <vt:lpstr>统计机器学习</vt:lpstr>
      <vt:lpstr>机器学习简介</vt:lpstr>
      <vt:lpstr>杰出的研究者</vt:lpstr>
      <vt:lpstr>相关的课程、书籍及会议</vt:lpstr>
      <vt:lpstr>什么是机器学习?</vt:lpstr>
      <vt:lpstr>学习任务（task）举例</vt:lpstr>
      <vt:lpstr>A Learning Comic</vt:lpstr>
      <vt:lpstr>应用:计算机视觉</vt:lpstr>
      <vt:lpstr>深度学习在计算机视觉的成功案例</vt:lpstr>
      <vt:lpstr>应用: 自监督学习</vt:lpstr>
      <vt:lpstr>深度学习在计算机视觉的成功案例</vt:lpstr>
      <vt:lpstr>应用: 语音识别</vt:lpstr>
      <vt:lpstr>深度学习的成功案例：语音识别</vt:lpstr>
      <vt:lpstr>应用：网络搜索</vt:lpstr>
      <vt:lpstr>应用：推荐系统 </vt:lpstr>
      <vt:lpstr>深度学习的成功案例：自然语言处理（NLP）</vt:lpstr>
      <vt:lpstr>深度学习的成功案例：AlphaGo</vt:lpstr>
      <vt:lpstr>更多应用</vt:lpstr>
      <vt:lpstr>什么时候需要用机器学习</vt:lpstr>
      <vt:lpstr>机器学习的特点</vt:lpstr>
      <vt:lpstr>机器学习的历史 </vt:lpstr>
      <vt:lpstr>Categories of Machine Learning</vt:lpstr>
      <vt:lpstr>增强学习</vt:lpstr>
      <vt:lpstr>主动学习</vt:lpstr>
      <vt:lpstr>主动学习</vt:lpstr>
      <vt:lpstr>自监督学习</vt:lpstr>
      <vt:lpstr>自监督学习</vt:lpstr>
      <vt:lpstr>统计机器学习</vt:lpstr>
      <vt:lpstr>统计机器学习</vt:lpstr>
      <vt:lpstr>统计机器学习的框架</vt:lpstr>
      <vt:lpstr>统计机器学习的框架</vt:lpstr>
      <vt:lpstr>加归问题的最优函数</vt:lpstr>
      <vt:lpstr>分类问题</vt:lpstr>
      <vt:lpstr>分类问题的最优函数 </vt:lpstr>
      <vt:lpstr>经验风险最小化 与 结构风险最小化</vt:lpstr>
      <vt:lpstr>训练与测试</vt:lpstr>
      <vt:lpstr>过拟合与模型选择</vt:lpstr>
      <vt:lpstr>例子: 多项式拟合</vt:lpstr>
      <vt:lpstr>多项式拟合</vt:lpstr>
      <vt:lpstr>多项式拟合--ERM</vt:lpstr>
      <vt:lpstr>多项式拟合--ERM</vt:lpstr>
      <vt:lpstr>选择不同的M</vt:lpstr>
      <vt:lpstr>过拟合的结果</vt:lpstr>
      <vt:lpstr>怎么样在测试数据上预测得好？</vt:lpstr>
      <vt:lpstr>正则项</vt:lpstr>
      <vt:lpstr>不同 M 下得到的 w*</vt:lpstr>
      <vt:lpstr>正则项的作用</vt:lpstr>
      <vt:lpstr>正则项对于误差的影响</vt:lpstr>
      <vt:lpstr>L1 和 L2 范数的效果</vt:lpstr>
      <vt:lpstr>泛化能力</vt:lpstr>
      <vt:lpstr>偏差-方差分解（Bias-Variance Decomposition）</vt:lpstr>
      <vt:lpstr>例子：偏差-方差分解</vt:lpstr>
      <vt:lpstr>例子：偏差-方差分解</vt:lpstr>
      <vt:lpstr>偏差-方差分解 与</vt:lpstr>
      <vt:lpstr>偏差-方差权衡</vt:lpstr>
      <vt:lpstr>问题</vt:lpstr>
      <vt:lpstr>统计学习理论</vt:lpstr>
      <vt:lpstr>泛化误差上界</vt:lpstr>
      <vt:lpstr>作业（选做）</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lanyanyan</dc:creator>
  <cp:lastModifiedBy>Thinkpad</cp:lastModifiedBy>
  <cp:revision>296</cp:revision>
  <dcterms:created xsi:type="dcterms:W3CDTF">2015-10-21T08:19:28Z</dcterms:created>
  <dcterms:modified xsi:type="dcterms:W3CDTF">2021-10-11T11:18:15Z</dcterms:modified>
</cp:coreProperties>
</file>